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9" r:id="rId3"/>
    <p:sldId id="261" r:id="rId4"/>
    <p:sldId id="268" r:id="rId5"/>
    <p:sldId id="270" r:id="rId6"/>
    <p:sldId id="302" r:id="rId7"/>
    <p:sldId id="263" r:id="rId8"/>
    <p:sldId id="260" r:id="rId9"/>
    <p:sldId id="273" r:id="rId10"/>
    <p:sldId id="271" r:id="rId11"/>
  </p:sldIdLst>
  <p:sldSz cx="9144000" cy="5143500" type="screen16x9"/>
  <p:notesSz cx="6858000" cy="9144000"/>
  <p:embeddedFontLst>
    <p:embeddedFont>
      <p:font typeface="Share Tech" panose="020B0604020202020204" charset="0"/>
      <p:regular r:id="rId13"/>
    </p:embeddedFont>
    <p:embeddedFont>
      <p:font typeface="Abel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8E7"/>
    <a:srgbClr val="FF2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52712-A864-4005-8C22-A12B70CD1BAC}">
  <a:tblStyle styleId="{CE352712-A864-4005-8C22-A12B70CD1B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10" autoAdjust="0"/>
  </p:normalViewPr>
  <p:slideViewPr>
    <p:cSldViewPr snapToGrid="0">
      <p:cViewPr>
        <p:scale>
          <a:sx n="150" d="100"/>
          <a:sy n="150" d="100"/>
        </p:scale>
        <p:origin x="474" y="378"/>
      </p:cViewPr>
      <p:guideLst>
        <p:guide orient="horz" pos="5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4e7c5a60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4e7c5a60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e85277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e85277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2e85277c2_0_4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2e85277c2_0_4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2e85277c2_0_4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e2e85277c2_0_4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2e85277c2_0_4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e2e85277c2_0_4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523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2e85277c2_0_3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2e85277c2_0_3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d20e6a9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d20e6a9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2e85277c2_0_4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2e85277c2_0_4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4350" y="420225"/>
            <a:ext cx="44169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81700" y="-1396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466050" y="3657575"/>
            <a:ext cx="2909400" cy="290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3238550" y="-214670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866500" y="3183350"/>
            <a:ext cx="4210200" cy="4210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3238550" y="3392325"/>
            <a:ext cx="2667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1"/>
          </p:nvPr>
        </p:nvSpPr>
        <p:spPr>
          <a:xfrm>
            <a:off x="2087250" y="1890338"/>
            <a:ext cx="49695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2400" b="1"/>
            </a:lvl9pPr>
          </a:lstStyle>
          <a:p>
            <a:endParaRPr/>
          </a:p>
        </p:txBody>
      </p:sp>
      <p:grpSp>
        <p:nvGrpSpPr>
          <p:cNvPr id="223" name="Google Shape;223;p24"/>
          <p:cNvGrpSpPr/>
          <p:nvPr/>
        </p:nvGrpSpPr>
        <p:grpSpPr>
          <a:xfrm rot="10800000">
            <a:off x="5616663" y="1088700"/>
            <a:ext cx="3559050" cy="1211775"/>
            <a:chOff x="-365050" y="-837825"/>
            <a:chExt cx="3559050" cy="1211775"/>
          </a:xfrm>
        </p:grpSpPr>
        <p:cxnSp>
          <p:nvCxnSpPr>
            <p:cNvPr id="224" name="Google Shape;224;p2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4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26" name="Google Shape;226;p24"/>
          <p:cNvGrpSpPr/>
          <p:nvPr/>
        </p:nvGrpSpPr>
        <p:grpSpPr>
          <a:xfrm>
            <a:off x="-31712" y="3392325"/>
            <a:ext cx="3559050" cy="1211775"/>
            <a:chOff x="-365050" y="-837825"/>
            <a:chExt cx="3559050" cy="1211775"/>
          </a:xfrm>
        </p:grpSpPr>
        <p:cxnSp>
          <p:nvCxnSpPr>
            <p:cNvPr id="227" name="Google Shape;227;p2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24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8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263" name="Google Shape;263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5" name="Google Shape;265;p28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266" name="Google Shape;266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8" name="Google Shape;268;p28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269" name="Google Shape;269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273" name="Google Shape;273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542450" y="3501600"/>
            <a:ext cx="3161100" cy="3161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401" y="3936588"/>
            <a:ext cx="2420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476375" y="464863"/>
            <a:ext cx="987245" cy="256500"/>
            <a:chOff x="713275" y="4065425"/>
            <a:chExt cx="987245" cy="256500"/>
          </a:xfrm>
        </p:grpSpPr>
        <p:sp>
          <p:nvSpPr>
            <p:cNvPr id="19" name="Google Shape;19;p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2255875" y="-28510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6728725" y="273305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-14106" y="4439744"/>
            <a:ext cx="2913450" cy="579363"/>
            <a:chOff x="267350" y="-205412"/>
            <a:chExt cx="2913450" cy="579363"/>
          </a:xfrm>
        </p:grpSpPr>
        <p:cxnSp>
          <p:nvCxnSpPr>
            <p:cNvPr id="45" name="Google Shape;45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7" name="Google Shape;47;p6"/>
          <p:cNvGrpSpPr/>
          <p:nvPr/>
        </p:nvGrpSpPr>
        <p:grpSpPr>
          <a:xfrm rot="10800000">
            <a:off x="6244656" y="124394"/>
            <a:ext cx="2913450" cy="579363"/>
            <a:chOff x="267350" y="-205412"/>
            <a:chExt cx="2913450" cy="579363"/>
          </a:xfrm>
        </p:grpSpPr>
        <p:cxnSp>
          <p:nvCxnSpPr>
            <p:cNvPr id="48" name="Google Shape;48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-1847350" y="2963200"/>
            <a:ext cx="4191000" cy="41910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267200" y="-21446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248525" y="3463225"/>
            <a:ext cx="3438600" cy="34386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3966525" y="2403900"/>
            <a:ext cx="404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044925" y="972750"/>
            <a:ext cx="7054200" cy="22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2152926" y="3188550"/>
            <a:ext cx="48384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72" name="Google Shape;72;p11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1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4" name="Google Shape;74;p11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75" name="Google Shape;75;p11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1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7" name="Google Shape;77;p11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78" name="Google Shape;78;p1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82" name="Google Shape;82;p1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4033988" y="-36449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716061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2"/>
          </p:nvPr>
        </p:nvSpPr>
        <p:spPr>
          <a:xfrm>
            <a:off x="716075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3"/>
          </p:nvPr>
        </p:nvSpPr>
        <p:spPr>
          <a:xfrm>
            <a:off x="343949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4"/>
          </p:nvPr>
        </p:nvSpPr>
        <p:spPr>
          <a:xfrm>
            <a:off x="3439507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5"/>
          </p:nvPr>
        </p:nvSpPr>
        <p:spPr>
          <a:xfrm>
            <a:off x="616294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6"/>
          </p:nvPr>
        </p:nvSpPr>
        <p:spPr>
          <a:xfrm>
            <a:off x="6162951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hasCustomPrompt="1"/>
          </p:nvPr>
        </p:nvSpPr>
        <p:spPr>
          <a:xfrm>
            <a:off x="14597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 idx="7" hasCustomPrompt="1"/>
          </p:nvPr>
        </p:nvSpPr>
        <p:spPr>
          <a:xfrm>
            <a:off x="418320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8" hasCustomPrompt="1"/>
          </p:nvPr>
        </p:nvSpPr>
        <p:spPr>
          <a:xfrm>
            <a:off x="69066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 rot="10800000" flipH="1">
            <a:off x="-9525" y="287794"/>
            <a:ext cx="2913450" cy="579363"/>
            <a:chOff x="267350" y="-205412"/>
            <a:chExt cx="2913450" cy="579363"/>
          </a:xfrm>
        </p:grpSpPr>
        <p:cxnSp>
          <p:nvCxnSpPr>
            <p:cNvPr id="126" name="Google Shape;126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8" name="Google Shape;128;p14"/>
          <p:cNvGrpSpPr/>
          <p:nvPr/>
        </p:nvGrpSpPr>
        <p:grpSpPr>
          <a:xfrm flipH="1">
            <a:off x="6246375" y="4314419"/>
            <a:ext cx="2913450" cy="579363"/>
            <a:chOff x="267350" y="-205412"/>
            <a:chExt cx="2913450" cy="579363"/>
          </a:xfrm>
        </p:grpSpPr>
        <p:cxnSp>
          <p:nvCxnSpPr>
            <p:cNvPr id="129" name="Google Shape;129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716061" y="20588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2"/>
          </p:nvPr>
        </p:nvSpPr>
        <p:spPr>
          <a:xfrm>
            <a:off x="716075" y="2418990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3"/>
          </p:nvPr>
        </p:nvSpPr>
        <p:spPr>
          <a:xfrm>
            <a:off x="3439499" y="2820838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4"/>
          </p:nvPr>
        </p:nvSpPr>
        <p:spPr>
          <a:xfrm>
            <a:off x="3439507" y="318101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5"/>
          </p:nvPr>
        </p:nvSpPr>
        <p:spPr>
          <a:xfrm>
            <a:off x="6162949" y="1595438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6"/>
          </p:nvPr>
        </p:nvSpPr>
        <p:spPr>
          <a:xfrm>
            <a:off x="6162951" y="195561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8487620" y="1866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60" r:id="rId8"/>
    <p:sldLayoutId id="2147483661" r:id="rId9"/>
    <p:sldLayoutId id="2147483670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elCoop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32" y="1114300"/>
            <a:ext cx="5419600" cy="4064700"/>
          </a:xfrm>
          <a:prstGeom prst="snip2DiagRect">
            <a:avLst>
              <a:gd name="adj1" fmla="val 13439"/>
              <a:gd name="adj2" fmla="val 16667"/>
            </a:avLst>
          </a:prstGeom>
          <a:noFill/>
          <a:ln>
            <a:noFill/>
          </a:ln>
        </p:spPr>
      </p:pic>
      <p:sp>
        <p:nvSpPr>
          <p:cNvPr id="285" name="Google Shape;285;p31"/>
          <p:cNvSpPr/>
          <p:nvPr/>
        </p:nvSpPr>
        <p:spPr>
          <a:xfrm>
            <a:off x="332275" y="319250"/>
            <a:ext cx="5121600" cy="2704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48375" y="2337925"/>
            <a:ext cx="4416900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ctrTitle"/>
          </p:nvPr>
        </p:nvSpPr>
        <p:spPr>
          <a:xfrm>
            <a:off x="734350" y="196350"/>
            <a:ext cx="4959600" cy="20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Loan Default Prediction</a:t>
            </a:r>
            <a:endParaRPr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B</a:t>
            </a:r>
            <a:r>
              <a:rPr lang="en" dirty="0" smtClean="0"/>
              <a:t>y Sharel Cooper</a:t>
            </a:r>
            <a:endParaRPr dirty="0"/>
          </a:p>
        </p:txBody>
      </p:sp>
      <p:grpSp>
        <p:nvGrpSpPr>
          <p:cNvPr id="289" name="Google Shape;289;p31"/>
          <p:cNvGrpSpPr/>
          <p:nvPr/>
        </p:nvGrpSpPr>
        <p:grpSpPr>
          <a:xfrm>
            <a:off x="713275" y="3343925"/>
            <a:ext cx="987245" cy="256500"/>
            <a:chOff x="713275" y="4065425"/>
            <a:chExt cx="987245" cy="256500"/>
          </a:xfrm>
        </p:grpSpPr>
        <p:sp>
          <p:nvSpPr>
            <p:cNvPr id="290" name="Google Shape;290;p3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1"/>
          <p:cNvGrpSpPr/>
          <p:nvPr/>
        </p:nvGrpSpPr>
        <p:grpSpPr>
          <a:xfrm>
            <a:off x="4758323" y="-123825"/>
            <a:ext cx="3420521" cy="1656775"/>
            <a:chOff x="5205411" y="-75307"/>
            <a:chExt cx="1728661" cy="837300"/>
          </a:xfrm>
        </p:grpSpPr>
        <p:cxnSp>
          <p:nvCxnSpPr>
            <p:cNvPr id="297" name="Google Shape;297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8" name="Google Shape;298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9" name="Google Shape;299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0" name="Google Shape;300;p31"/>
          <p:cNvGrpSpPr/>
          <p:nvPr/>
        </p:nvGrpSpPr>
        <p:grpSpPr>
          <a:xfrm rot="10800000">
            <a:off x="1821299" y="4404518"/>
            <a:ext cx="1728661" cy="837300"/>
            <a:chOff x="5205411" y="-75307"/>
            <a:chExt cx="1728661" cy="837300"/>
          </a:xfrm>
        </p:grpSpPr>
        <p:cxnSp>
          <p:nvCxnSpPr>
            <p:cNvPr id="301" name="Google Shape;301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2" name="Google Shape;302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3" name="Google Shape;303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51D599E8-6565-4413-B892-072FE4F7ACBB}"/>
              </a:ext>
            </a:extLst>
          </p:cNvPr>
          <p:cNvSpPr txBox="1">
            <a:spLocks/>
          </p:cNvSpPr>
          <p:nvPr/>
        </p:nvSpPr>
        <p:spPr>
          <a:xfrm>
            <a:off x="504467" y="3463782"/>
            <a:ext cx="4901174" cy="83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Abel" panose="020B0604020202020204" charset="0"/>
              </a:rPr>
              <a:t>Employing Data Analysis, </a:t>
            </a:r>
          </a:p>
          <a:p>
            <a:pPr algn="l"/>
            <a:r>
              <a:rPr lang="en-US" sz="1800" dirty="0" smtClean="0">
                <a:solidFill>
                  <a:schemeClr val="bg1"/>
                </a:solidFill>
                <a:latin typeface="Abel" panose="020B0604020202020204" charset="0"/>
              </a:rPr>
              <a:t>Machine Learning &amp; Neural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6"/>
          <p:cNvSpPr/>
          <p:nvPr/>
        </p:nvSpPr>
        <p:spPr>
          <a:xfrm>
            <a:off x="1976948" y="3753525"/>
            <a:ext cx="5701200" cy="5931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6"/>
          <p:cNvSpPr/>
          <p:nvPr/>
        </p:nvSpPr>
        <p:spPr>
          <a:xfrm>
            <a:off x="1701320" y="3420825"/>
            <a:ext cx="1258500" cy="12585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41;p56"/>
          <p:cNvSpPr/>
          <p:nvPr/>
        </p:nvSpPr>
        <p:spPr>
          <a:xfrm>
            <a:off x="2420581" y="750610"/>
            <a:ext cx="4611782" cy="263174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48;p56"/>
          <p:cNvSpPr txBox="1">
            <a:spLocks noGrp="1"/>
          </p:cNvSpPr>
          <p:nvPr>
            <p:ph type="title"/>
          </p:nvPr>
        </p:nvSpPr>
        <p:spPr>
          <a:xfrm>
            <a:off x="2420581" y="1065337"/>
            <a:ext cx="4419600" cy="861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YOU!</a:t>
            </a:r>
            <a:endParaRPr sz="4400" dirty="0"/>
          </a:p>
        </p:txBody>
      </p:sp>
      <p:sp>
        <p:nvSpPr>
          <p:cNvPr id="20" name="Google Shape;949;p56"/>
          <p:cNvSpPr txBox="1">
            <a:spLocks/>
          </p:cNvSpPr>
          <p:nvPr/>
        </p:nvSpPr>
        <p:spPr>
          <a:xfrm>
            <a:off x="2403748" y="2618774"/>
            <a:ext cx="475837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20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2000" b="1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400" dirty="0" smtClean="0">
                <a:solidFill>
                  <a:schemeClr val="bg1"/>
                </a:solidFill>
              </a:rPr>
              <a:t>DOES ANYONE HAVE ANY QUESTIONS?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Google Shape;950;p56"/>
          <p:cNvSpPr txBox="1">
            <a:spLocks/>
          </p:cNvSpPr>
          <p:nvPr/>
        </p:nvSpPr>
        <p:spPr>
          <a:xfrm>
            <a:off x="2516672" y="2928576"/>
            <a:ext cx="4419600" cy="399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bg1"/>
                </a:solidFill>
              </a:rPr>
              <a:t>Sharel.cooper@outlook.com</a:t>
            </a:r>
          </a:p>
        </p:txBody>
      </p:sp>
      <p:grpSp>
        <p:nvGrpSpPr>
          <p:cNvPr id="22" name="Google Shape;962;p56"/>
          <p:cNvGrpSpPr/>
          <p:nvPr/>
        </p:nvGrpSpPr>
        <p:grpSpPr>
          <a:xfrm rot="5400000" flipH="1">
            <a:off x="7118525" y="2244050"/>
            <a:ext cx="2840775" cy="1210176"/>
            <a:chOff x="-363475" y="-836226"/>
            <a:chExt cx="2840775" cy="1210176"/>
          </a:xfrm>
        </p:grpSpPr>
        <p:cxnSp>
          <p:nvCxnSpPr>
            <p:cNvPr id="23" name="Google Shape;963;p56"/>
            <p:cNvCxnSpPr/>
            <p:nvPr/>
          </p:nvCxnSpPr>
          <p:spPr>
            <a:xfrm rot="-5400000" flipH="1">
              <a:off x="-363475" y="-836226"/>
              <a:ext cx="1206600" cy="1206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964;p56"/>
            <p:cNvCxnSpPr/>
            <p:nvPr/>
          </p:nvCxnSpPr>
          <p:spPr>
            <a:xfrm rot="10800000">
              <a:off x="1658450" y="-444900"/>
              <a:ext cx="0" cy="163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25" name="Google Shape;964;p56"/>
          <p:cNvCxnSpPr/>
          <p:nvPr/>
        </p:nvCxnSpPr>
        <p:spPr>
          <a:xfrm flipH="1">
            <a:off x="374650" y="2241370"/>
            <a:ext cx="1899343" cy="623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" name="TextBox 35"/>
          <p:cNvSpPr txBox="1"/>
          <p:nvPr/>
        </p:nvSpPr>
        <p:spPr>
          <a:xfrm>
            <a:off x="2601391" y="3763691"/>
            <a:ext cx="51619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Abel" panose="020B0604020202020204" charset="0"/>
              </a:rPr>
              <a:t>You can find the code and work presented on my GitHub: </a:t>
            </a:r>
            <a:r>
              <a:rPr lang="en-CA" dirty="0">
                <a:solidFill>
                  <a:schemeClr val="bg1"/>
                </a:solidFill>
                <a:latin typeface="Abel" panose="020B0604020202020204" charset="0"/>
                <a:hlinkClick r:id="rId3"/>
              </a:rPr>
              <a:t>https://github.com/SharelCooper</a:t>
            </a:r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  <a:p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  <a:p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grpSp>
        <p:nvGrpSpPr>
          <p:cNvPr id="38" name="Google Shape;6506;p71"/>
          <p:cNvGrpSpPr/>
          <p:nvPr/>
        </p:nvGrpSpPr>
        <p:grpSpPr>
          <a:xfrm>
            <a:off x="4619822" y="1801856"/>
            <a:ext cx="576619" cy="552908"/>
            <a:chOff x="581525" y="3254850"/>
            <a:chExt cx="297750" cy="294575"/>
          </a:xfrm>
          <a:solidFill>
            <a:schemeClr val="bg2">
              <a:lumMod val="25000"/>
              <a:lumOff val="75000"/>
            </a:schemeClr>
          </a:solidFill>
        </p:grpSpPr>
        <p:sp>
          <p:nvSpPr>
            <p:cNvPr id="39" name="Google Shape;6507;p71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508;p71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509;p71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/>
          <p:nvPr/>
        </p:nvSpPr>
        <p:spPr>
          <a:xfrm>
            <a:off x="1175582" y="681879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581775" y="1565058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269182" y="1565058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590326" y="2563229"/>
            <a:ext cx="1786356" cy="8161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Motivation</a:t>
            </a:r>
            <a:endParaRPr sz="2800"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688592" y="1573145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87" y="1932062"/>
            <a:ext cx="5484347" cy="3211438"/>
          </a:xfrm>
          <a:prstGeom prst="snip2DiagRect">
            <a:avLst>
              <a:gd name="adj1" fmla="val 8467"/>
              <a:gd name="adj2" fmla="val 16667"/>
            </a:avLst>
          </a:prstGeom>
          <a:noFill/>
          <a:ln>
            <a:noFill/>
          </a:ln>
        </p:spPr>
      </p:pic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4894018" y="-553855"/>
            <a:ext cx="6374974" cy="6374974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0" name="Google Shape;360;p34"/>
          <p:cNvSpPr/>
          <p:nvPr/>
        </p:nvSpPr>
        <p:spPr>
          <a:xfrm>
            <a:off x="3486397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1;p34"/>
          <p:cNvSpPr/>
          <p:nvPr/>
        </p:nvSpPr>
        <p:spPr>
          <a:xfrm>
            <a:off x="3173804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63;p34"/>
          <p:cNvSpPr txBox="1">
            <a:spLocks/>
          </p:cNvSpPr>
          <p:nvPr/>
        </p:nvSpPr>
        <p:spPr>
          <a:xfrm>
            <a:off x="3593214" y="1602638"/>
            <a:ext cx="123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6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02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3" name="Google Shape;360;p34"/>
          <p:cNvSpPr/>
          <p:nvPr/>
        </p:nvSpPr>
        <p:spPr>
          <a:xfrm>
            <a:off x="6545509" y="1602638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61;p34"/>
          <p:cNvSpPr/>
          <p:nvPr/>
        </p:nvSpPr>
        <p:spPr>
          <a:xfrm>
            <a:off x="6232916" y="1602638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63;p34"/>
          <p:cNvSpPr txBox="1">
            <a:spLocks/>
          </p:cNvSpPr>
          <p:nvPr/>
        </p:nvSpPr>
        <p:spPr>
          <a:xfrm>
            <a:off x="6652326" y="1610725"/>
            <a:ext cx="123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6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03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6" name="Google Shape;360;p34"/>
          <p:cNvSpPr/>
          <p:nvPr/>
        </p:nvSpPr>
        <p:spPr>
          <a:xfrm>
            <a:off x="643731" y="3413995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61;p34"/>
          <p:cNvSpPr/>
          <p:nvPr/>
        </p:nvSpPr>
        <p:spPr>
          <a:xfrm>
            <a:off x="331138" y="3413995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63;p34"/>
          <p:cNvSpPr txBox="1">
            <a:spLocks/>
          </p:cNvSpPr>
          <p:nvPr/>
        </p:nvSpPr>
        <p:spPr>
          <a:xfrm>
            <a:off x="750548" y="3422082"/>
            <a:ext cx="123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6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04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9" name="Google Shape;362;p34"/>
          <p:cNvSpPr txBox="1">
            <a:spLocks/>
          </p:cNvSpPr>
          <p:nvPr/>
        </p:nvSpPr>
        <p:spPr>
          <a:xfrm>
            <a:off x="3898981" y="2582344"/>
            <a:ext cx="1786356" cy="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4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CA" sz="2800" dirty="0" smtClean="0"/>
              <a:t>Analysis</a:t>
            </a:r>
            <a:endParaRPr lang="en-CA" sz="2800" dirty="0"/>
          </a:p>
        </p:txBody>
      </p:sp>
      <p:sp>
        <p:nvSpPr>
          <p:cNvPr id="30" name="Google Shape;362;p34"/>
          <p:cNvSpPr txBox="1">
            <a:spLocks/>
          </p:cNvSpPr>
          <p:nvPr/>
        </p:nvSpPr>
        <p:spPr>
          <a:xfrm>
            <a:off x="6267374" y="2681345"/>
            <a:ext cx="2911613" cy="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4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CA" sz="2800" dirty="0" smtClean="0"/>
              <a:t>Machine Learning</a:t>
            </a:r>
            <a:endParaRPr lang="en-CA" sz="2800" dirty="0"/>
          </a:p>
        </p:txBody>
      </p:sp>
      <p:sp>
        <p:nvSpPr>
          <p:cNvPr id="31" name="Google Shape;362;p34"/>
          <p:cNvSpPr txBox="1">
            <a:spLocks/>
          </p:cNvSpPr>
          <p:nvPr/>
        </p:nvSpPr>
        <p:spPr>
          <a:xfrm>
            <a:off x="786283" y="4364933"/>
            <a:ext cx="2339728" cy="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40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hare Tech"/>
              <a:buNone/>
              <a:defRPr sz="36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CA" sz="2800" dirty="0" smtClean="0"/>
              <a:t>Conclusions</a:t>
            </a:r>
            <a:endParaRPr lang="en-C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74" y="613519"/>
            <a:ext cx="7297544" cy="7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405;p36"/>
          <p:cNvSpPr/>
          <p:nvPr/>
        </p:nvSpPr>
        <p:spPr>
          <a:xfrm>
            <a:off x="455431" y="3322153"/>
            <a:ext cx="2504415" cy="2504415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05;p36"/>
          <p:cNvSpPr/>
          <p:nvPr/>
        </p:nvSpPr>
        <p:spPr>
          <a:xfrm>
            <a:off x="3102962" y="3281301"/>
            <a:ext cx="2552752" cy="2552752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05;p36"/>
          <p:cNvSpPr/>
          <p:nvPr/>
        </p:nvSpPr>
        <p:spPr>
          <a:xfrm>
            <a:off x="5942730" y="3298580"/>
            <a:ext cx="2454481" cy="2454481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6"/>
          <p:cNvSpPr/>
          <p:nvPr/>
        </p:nvSpPr>
        <p:spPr>
          <a:xfrm>
            <a:off x="3756979" y="710326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1033547" y="710326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6480474" y="710326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3983179" y="964752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6706623" y="964752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1259722" y="964752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"/>
          <p:cNvSpPr txBox="1">
            <a:spLocks noGrp="1"/>
          </p:cNvSpPr>
          <p:nvPr>
            <p:ph type="title" idx="9"/>
          </p:nvPr>
        </p:nvSpPr>
        <p:spPr>
          <a:xfrm>
            <a:off x="683574" y="225498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Motivation</a:t>
            </a:r>
            <a:endParaRPr sz="3200" dirty="0"/>
          </a:p>
        </p:txBody>
      </p:sp>
      <p:sp>
        <p:nvSpPr>
          <p:cNvPr id="412" name="Google Shape;412;p36"/>
          <p:cNvSpPr txBox="1">
            <a:spLocks noGrp="1"/>
          </p:cNvSpPr>
          <p:nvPr>
            <p:ph type="subTitle" idx="1"/>
          </p:nvPr>
        </p:nvSpPr>
        <p:spPr>
          <a:xfrm>
            <a:off x="590583" y="2100651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ANALYZE</a:t>
            </a:r>
            <a:endParaRPr dirty="0"/>
          </a:p>
        </p:txBody>
      </p:sp>
      <p:sp>
        <p:nvSpPr>
          <p:cNvPr id="413" name="Google Shape;413;p36"/>
          <p:cNvSpPr txBox="1">
            <a:spLocks noGrp="1"/>
          </p:cNvSpPr>
          <p:nvPr>
            <p:ph type="subTitle" idx="2"/>
          </p:nvPr>
        </p:nvSpPr>
        <p:spPr>
          <a:xfrm>
            <a:off x="590597" y="2412851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CA" dirty="0" smtClean="0"/>
              <a:t>Explore </a:t>
            </a:r>
            <a:r>
              <a:rPr lang="en-CA" dirty="0"/>
              <a:t>and analyze what factors influence clients’ default </a:t>
            </a:r>
          </a:p>
        </p:txBody>
      </p:sp>
      <p:sp>
        <p:nvSpPr>
          <p:cNvPr id="414" name="Google Shape;414;p36"/>
          <p:cNvSpPr txBox="1">
            <a:spLocks noGrp="1"/>
          </p:cNvSpPr>
          <p:nvPr>
            <p:ph type="subTitle" idx="3"/>
          </p:nvPr>
        </p:nvSpPr>
        <p:spPr>
          <a:xfrm>
            <a:off x="3314021" y="2100651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MODEL</a:t>
            </a:r>
            <a:endParaRPr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subTitle" idx="4"/>
          </p:nvPr>
        </p:nvSpPr>
        <p:spPr>
          <a:xfrm>
            <a:off x="3314029" y="2412851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CA" dirty="0"/>
              <a:t>Build a Machine Learning Model to </a:t>
            </a:r>
            <a:r>
              <a:rPr lang="en-CA" dirty="0" smtClean="0"/>
              <a:t>predict client default</a:t>
            </a:r>
            <a:endParaRPr dirty="0"/>
          </a:p>
        </p:txBody>
      </p:sp>
      <p:sp>
        <p:nvSpPr>
          <p:cNvPr id="416" name="Google Shape;416;p36"/>
          <p:cNvSpPr txBox="1">
            <a:spLocks noGrp="1"/>
          </p:cNvSpPr>
          <p:nvPr>
            <p:ph type="subTitle" idx="5"/>
          </p:nvPr>
        </p:nvSpPr>
        <p:spPr>
          <a:xfrm>
            <a:off x="6037471" y="2100651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BOTTOM-LINE</a:t>
            </a:r>
            <a:endParaRPr dirty="0"/>
          </a:p>
        </p:txBody>
      </p:sp>
      <p:sp>
        <p:nvSpPr>
          <p:cNvPr id="417" name="Google Shape;417;p36"/>
          <p:cNvSpPr txBox="1">
            <a:spLocks noGrp="1"/>
          </p:cNvSpPr>
          <p:nvPr>
            <p:ph type="subTitle" idx="6"/>
          </p:nvPr>
        </p:nvSpPr>
        <p:spPr>
          <a:xfrm>
            <a:off x="6037473" y="2412851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CA" dirty="0" smtClean="0"/>
              <a:t>Efficient risk management</a:t>
            </a:r>
            <a:r>
              <a:rPr lang="en" dirty="0"/>
              <a:t> </a:t>
            </a:r>
            <a:r>
              <a:rPr lang="en" dirty="0" smtClean="0"/>
              <a:t>through ML </a:t>
            </a:r>
            <a:r>
              <a:rPr lang="en" dirty="0" smtClean="0"/>
              <a:t>&amp; </a:t>
            </a:r>
            <a:r>
              <a:rPr lang="en-CA" dirty="0"/>
              <a:t>application </a:t>
            </a:r>
            <a:r>
              <a:rPr lang="en-CA" dirty="0" smtClean="0"/>
              <a:t>processes </a:t>
            </a:r>
            <a:r>
              <a:rPr lang="en" dirty="0" smtClean="0"/>
              <a:t>streamlineing</a:t>
            </a:r>
            <a:endParaRPr dirty="0"/>
          </a:p>
        </p:txBody>
      </p:sp>
      <p:sp>
        <p:nvSpPr>
          <p:cNvPr id="434" name="Google Shape;434;p36"/>
          <p:cNvSpPr/>
          <p:nvPr/>
        </p:nvSpPr>
        <p:spPr>
          <a:xfrm>
            <a:off x="2809680" y="875625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5543095" y="1507737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36"/>
          <p:cNvGrpSpPr/>
          <p:nvPr/>
        </p:nvGrpSpPr>
        <p:grpSpPr>
          <a:xfrm rot="5400000">
            <a:off x="7937100" y="1399875"/>
            <a:ext cx="987245" cy="256500"/>
            <a:chOff x="713275" y="4065425"/>
            <a:chExt cx="987245" cy="256500"/>
          </a:xfrm>
        </p:grpSpPr>
        <p:sp>
          <p:nvSpPr>
            <p:cNvPr id="437" name="Google Shape;437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6"/>
          <p:cNvGrpSpPr/>
          <p:nvPr/>
        </p:nvGrpSpPr>
        <p:grpSpPr>
          <a:xfrm rot="5400000">
            <a:off x="94172" y="1417151"/>
            <a:ext cx="987245" cy="256500"/>
            <a:chOff x="713275" y="4065425"/>
            <a:chExt cx="987245" cy="256500"/>
          </a:xfrm>
        </p:grpSpPr>
        <p:sp>
          <p:nvSpPr>
            <p:cNvPr id="441" name="Google Shape;441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5581;p69"/>
          <p:cNvGrpSpPr/>
          <p:nvPr/>
        </p:nvGrpSpPr>
        <p:grpSpPr>
          <a:xfrm>
            <a:off x="4179800" y="1173857"/>
            <a:ext cx="470016" cy="468219"/>
            <a:chOff x="2085450" y="842250"/>
            <a:chExt cx="483700" cy="481850"/>
          </a:xfrm>
        </p:grpSpPr>
        <p:sp>
          <p:nvSpPr>
            <p:cNvPr id="46" name="Google Shape;5582;p69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5583;p69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5584;p69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5588;p69"/>
          <p:cNvGrpSpPr/>
          <p:nvPr/>
        </p:nvGrpSpPr>
        <p:grpSpPr>
          <a:xfrm>
            <a:off x="1464796" y="1177237"/>
            <a:ext cx="516552" cy="501010"/>
            <a:chOff x="3270675" y="841800"/>
            <a:chExt cx="497700" cy="482725"/>
          </a:xfrm>
        </p:grpSpPr>
        <p:sp>
          <p:nvSpPr>
            <p:cNvPr id="50" name="Google Shape;5589;p69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590;p69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591;p69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" name="Google Shape;5694;p69"/>
          <p:cNvSpPr/>
          <p:nvPr/>
        </p:nvSpPr>
        <p:spPr>
          <a:xfrm>
            <a:off x="6902936" y="1150549"/>
            <a:ext cx="540896" cy="511962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9" name="Google Shape;1266;p63"/>
          <p:cNvGrpSpPr/>
          <p:nvPr/>
        </p:nvGrpSpPr>
        <p:grpSpPr>
          <a:xfrm>
            <a:off x="3983179" y="3345116"/>
            <a:ext cx="905863" cy="272820"/>
            <a:chOff x="4411970" y="2726085"/>
            <a:chExt cx="643107" cy="193659"/>
          </a:xfrm>
          <a:solidFill>
            <a:srgbClr val="FF296D"/>
          </a:solidFill>
        </p:grpSpPr>
        <p:sp>
          <p:nvSpPr>
            <p:cNvPr id="60" name="Google Shape;1267;p63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8;p63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9;p63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87" y="3815069"/>
            <a:ext cx="1520102" cy="1239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8" name="Google Shape;1266;p63"/>
          <p:cNvGrpSpPr/>
          <p:nvPr/>
        </p:nvGrpSpPr>
        <p:grpSpPr>
          <a:xfrm>
            <a:off x="6706623" y="3375631"/>
            <a:ext cx="905863" cy="272820"/>
            <a:chOff x="4411970" y="2726085"/>
            <a:chExt cx="643107" cy="193659"/>
          </a:xfrm>
          <a:solidFill>
            <a:srgbClr val="FF296D"/>
          </a:solidFill>
        </p:grpSpPr>
        <p:sp>
          <p:nvSpPr>
            <p:cNvPr id="69" name="Google Shape;1267;p63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68;p63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9;p63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1266;p63"/>
          <p:cNvGrpSpPr/>
          <p:nvPr/>
        </p:nvGrpSpPr>
        <p:grpSpPr>
          <a:xfrm>
            <a:off x="1319310" y="3345116"/>
            <a:ext cx="905863" cy="272820"/>
            <a:chOff x="4411970" y="2726085"/>
            <a:chExt cx="643107" cy="193659"/>
          </a:xfrm>
          <a:solidFill>
            <a:srgbClr val="FF296D"/>
          </a:solidFill>
        </p:grpSpPr>
        <p:sp>
          <p:nvSpPr>
            <p:cNvPr id="73" name="Google Shape;1267;p63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68;p63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69;p63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9" y="3800153"/>
            <a:ext cx="1874592" cy="1264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73" y="3798399"/>
            <a:ext cx="1567195" cy="1268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022214" y="65158"/>
            <a:ext cx="5266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Abel" panose="020B0604020202020204" charset="0"/>
              </a:rPr>
              <a:t>Loan defaults are a significant risk to the revenue and solvency of the entire banking sector. </a:t>
            </a:r>
          </a:p>
          <a:p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594;p43"/>
          <p:cNvSpPr/>
          <p:nvPr/>
        </p:nvSpPr>
        <p:spPr>
          <a:xfrm>
            <a:off x="7126421" y="3692"/>
            <a:ext cx="1947233" cy="1947233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594;p43"/>
          <p:cNvSpPr/>
          <p:nvPr/>
        </p:nvSpPr>
        <p:spPr>
          <a:xfrm>
            <a:off x="1452381" y="3622220"/>
            <a:ext cx="1687200" cy="168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 Contents</a:t>
            </a:r>
            <a:endParaRPr dirty="0"/>
          </a:p>
        </p:txBody>
      </p:sp>
      <p:sp>
        <p:nvSpPr>
          <p:cNvPr id="575" name="Google Shape;575;p43"/>
          <p:cNvSpPr/>
          <p:nvPr/>
        </p:nvSpPr>
        <p:spPr>
          <a:xfrm>
            <a:off x="3425044" y="1571156"/>
            <a:ext cx="1972200" cy="18522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3"/>
          <p:cNvSpPr txBox="1"/>
          <p:nvPr/>
        </p:nvSpPr>
        <p:spPr>
          <a:xfrm>
            <a:off x="599076" y="1476868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RECORDS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875869" y="1879168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370,000 unique </a:t>
            </a:r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lenders &amp; whether </a:t>
            </a:r>
            <a:r>
              <a:rPr lang="en-US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they defaulted on the loan or </a:t>
            </a:r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not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4" name="Google Shape;584;p43"/>
          <p:cNvSpPr txBox="1"/>
          <p:nvPr/>
        </p:nvSpPr>
        <p:spPr>
          <a:xfrm>
            <a:off x="6286550" y="1411544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FEATURES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6286550" y="1800194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120+ </a:t>
            </a:r>
            <a:r>
              <a:rPr lang="en-US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features including </a:t>
            </a:r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income, </a:t>
            </a:r>
            <a:r>
              <a:rPr lang="en-US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asset ownership, </a:t>
            </a:r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employment &amp; more</a:t>
            </a:r>
            <a:endParaRPr lang="en-US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672873" y="2831775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VALUES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7" name="Google Shape;587;p43"/>
          <p:cNvSpPr txBox="1"/>
          <p:nvPr/>
        </p:nvSpPr>
        <p:spPr>
          <a:xfrm>
            <a:off x="875868" y="3234075"/>
            <a:ext cx="2022131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Unbalanced data. Null values. </a:t>
            </a:r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Skewness</a:t>
            </a:r>
            <a:r>
              <a:rPr lang="en-US" dirty="0" smtClean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.</a:t>
            </a:r>
            <a:endParaRPr lang="en-US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8" name="Google Shape;588;p43"/>
          <p:cNvSpPr txBox="1"/>
          <p:nvPr/>
        </p:nvSpPr>
        <p:spPr>
          <a:xfrm>
            <a:off x="6286525" y="2836004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COMPLEXITY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6286525" y="3234075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Dataset is very complex. My results are better than most others who have tried this dataset.</a:t>
            </a:r>
          </a:p>
        </p:txBody>
      </p:sp>
      <p:cxnSp>
        <p:nvCxnSpPr>
          <p:cNvPr id="590" name="Google Shape;590;p43"/>
          <p:cNvCxnSpPr/>
          <p:nvPr/>
        </p:nvCxnSpPr>
        <p:spPr>
          <a:xfrm>
            <a:off x="2857475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43"/>
          <p:cNvCxnSpPr/>
          <p:nvPr/>
        </p:nvCxnSpPr>
        <p:spPr>
          <a:xfrm rot="10800000" flipH="1">
            <a:off x="2857475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43"/>
          <p:cNvCxnSpPr/>
          <p:nvPr/>
        </p:nvCxnSpPr>
        <p:spPr>
          <a:xfrm flipH="1">
            <a:off x="5843125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43"/>
          <p:cNvCxnSpPr/>
          <p:nvPr/>
        </p:nvCxnSpPr>
        <p:spPr>
          <a:xfrm rot="10800000">
            <a:off x="5843125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43"/>
          <p:cNvSpPr/>
          <p:nvPr/>
        </p:nvSpPr>
        <p:spPr>
          <a:xfrm>
            <a:off x="2923913" y="1150025"/>
            <a:ext cx="2940311" cy="2573328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43"/>
          <p:cNvGrpSpPr/>
          <p:nvPr/>
        </p:nvGrpSpPr>
        <p:grpSpPr>
          <a:xfrm>
            <a:off x="4755900" y="1156263"/>
            <a:ext cx="987245" cy="256500"/>
            <a:chOff x="713275" y="4065425"/>
            <a:chExt cx="987245" cy="256500"/>
          </a:xfrm>
        </p:grpSpPr>
        <p:sp>
          <p:nvSpPr>
            <p:cNvPr id="596" name="Google Shape;596;p4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43"/>
          <p:cNvSpPr/>
          <p:nvPr/>
        </p:nvSpPr>
        <p:spPr>
          <a:xfrm>
            <a:off x="4184536" y="4136425"/>
            <a:ext cx="341100" cy="256500"/>
          </a:xfrm>
          <a:prstGeom prst="snip2DiagRect">
            <a:avLst>
              <a:gd name="adj1" fmla="val 0"/>
              <a:gd name="adj2" fmla="val 357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3"/>
          <p:cNvSpPr/>
          <p:nvPr/>
        </p:nvSpPr>
        <p:spPr>
          <a:xfrm>
            <a:off x="3391864" y="4136425"/>
            <a:ext cx="710400" cy="256500"/>
          </a:xfrm>
          <a:prstGeom prst="snip2DiagRect">
            <a:avLst>
              <a:gd name="adj1" fmla="val 0"/>
              <a:gd name="adj2" fmla="val 357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4661;p66"/>
          <p:cNvGrpSpPr/>
          <p:nvPr/>
        </p:nvGrpSpPr>
        <p:grpSpPr>
          <a:xfrm>
            <a:off x="3612960" y="2171027"/>
            <a:ext cx="1562218" cy="664977"/>
            <a:chOff x="3358415" y="3361302"/>
            <a:chExt cx="2363244" cy="1024695"/>
          </a:xfrm>
        </p:grpSpPr>
        <p:grpSp>
          <p:nvGrpSpPr>
            <p:cNvPr id="30" name="Google Shape;4662;p66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59" name="Google Shape;4663;p66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664;p66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665;p66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666;p66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667;p66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668;p66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4669;p66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53" name="Google Shape;4670;p66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671;p66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672;p66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673;p66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674;p66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chemeClr val="bg2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675;p66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4676;p66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7" name="Google Shape;4677;p66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678;p66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679;p66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680;p66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681;p66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682;p66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4683;p66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1" name="Google Shape;4684;p66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685;p66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686;p66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687;p66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688;p66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89;p66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4690;p66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35" name="Google Shape;4691;p66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692;p66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693;p66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694;p66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695;p66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696;p66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28" y="3868133"/>
            <a:ext cx="1515746" cy="1090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265" y="259571"/>
            <a:ext cx="1416321" cy="1346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"/>
          <p:cNvSpPr/>
          <p:nvPr/>
        </p:nvSpPr>
        <p:spPr>
          <a:xfrm>
            <a:off x="2879490" y="2099349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6344051" y="1032532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156077" y="1337324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5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Analysis</a:t>
            </a:r>
            <a:endParaRPr dirty="0"/>
          </a:p>
        </p:txBody>
      </p:sp>
      <p:sp>
        <p:nvSpPr>
          <p:cNvPr id="630" name="Google Shape;630;p45"/>
          <p:cNvSpPr txBox="1">
            <a:spLocks noGrp="1"/>
          </p:cNvSpPr>
          <p:nvPr>
            <p:ph type="subTitle" idx="1"/>
          </p:nvPr>
        </p:nvSpPr>
        <p:spPr>
          <a:xfrm>
            <a:off x="-69165" y="1601925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INCOME OF CLIENT</a:t>
            </a:r>
            <a:endParaRPr lang="en-US" dirty="0"/>
          </a:p>
        </p:txBody>
      </p:sp>
      <p:sp>
        <p:nvSpPr>
          <p:cNvPr id="631" name="Google Shape;631;p45"/>
          <p:cNvSpPr txBox="1">
            <a:spLocks noGrp="1"/>
          </p:cNvSpPr>
          <p:nvPr>
            <p:ph type="subTitle" idx="2"/>
          </p:nvPr>
        </p:nvSpPr>
        <p:spPr>
          <a:xfrm>
            <a:off x="219246" y="1932334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 smtClean="0"/>
              <a:t>Lower </a:t>
            </a:r>
            <a:r>
              <a:rPr lang="en-US" dirty="0"/>
              <a:t>income on average results in increased probability for loan default</a:t>
            </a:r>
            <a:endParaRPr lang="en-US" b="1" dirty="0"/>
          </a:p>
        </p:txBody>
      </p:sp>
      <p:sp>
        <p:nvSpPr>
          <p:cNvPr id="632" name="Google Shape;632;p45"/>
          <p:cNvSpPr txBox="1">
            <a:spLocks noGrp="1"/>
          </p:cNvSpPr>
          <p:nvPr>
            <p:ph type="subTitle" idx="3"/>
          </p:nvPr>
        </p:nvSpPr>
        <p:spPr>
          <a:xfrm>
            <a:off x="2990006" y="2401362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buClrTx/>
              <a:buSzTx/>
              <a:defRPr/>
            </a:pPr>
            <a:r>
              <a:rPr lang="en-US" dirty="0" smtClean="0"/>
              <a:t>AGE OF CLIENT </a:t>
            </a:r>
            <a:endParaRPr lang="en-US" dirty="0"/>
          </a:p>
        </p:txBody>
      </p:sp>
      <p:sp>
        <p:nvSpPr>
          <p:cNvPr id="633" name="Google Shape;633;p45"/>
          <p:cNvSpPr txBox="1">
            <a:spLocks noGrp="1"/>
          </p:cNvSpPr>
          <p:nvPr>
            <p:ph type="subTitle" idx="4"/>
          </p:nvPr>
        </p:nvSpPr>
        <p:spPr>
          <a:xfrm>
            <a:off x="2967559" y="2761539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/>
              <a:t>Younger clients are more likely to default on the loan</a:t>
            </a:r>
            <a:endParaRPr lang="en-US" b="1" dirty="0"/>
          </a:p>
        </p:txBody>
      </p:sp>
      <p:sp>
        <p:nvSpPr>
          <p:cNvPr id="634" name="Google Shape;634;p45"/>
          <p:cNvSpPr txBox="1">
            <a:spLocks noGrp="1"/>
          </p:cNvSpPr>
          <p:nvPr>
            <p:ph type="subTitle" idx="5"/>
          </p:nvPr>
        </p:nvSpPr>
        <p:spPr>
          <a:xfrm>
            <a:off x="6260696" y="1223984"/>
            <a:ext cx="2279747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EMPLOYMENT PERIOD</a:t>
            </a:r>
            <a:endParaRPr lang="en-US" dirty="0"/>
          </a:p>
        </p:txBody>
      </p:sp>
      <p:sp>
        <p:nvSpPr>
          <p:cNvPr id="635" name="Google Shape;635;p45"/>
          <p:cNvSpPr txBox="1">
            <a:spLocks noGrp="1"/>
          </p:cNvSpPr>
          <p:nvPr>
            <p:ph type="subTitle" idx="6"/>
          </p:nvPr>
        </p:nvSpPr>
        <p:spPr>
          <a:xfrm>
            <a:off x="6432125" y="1540157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200"/>
              </a:spcAft>
            </a:pPr>
            <a:r>
              <a:rPr lang="en-US" dirty="0"/>
              <a:t>Clients </a:t>
            </a:r>
            <a:r>
              <a:rPr lang="en-US" dirty="0" smtClean="0"/>
              <a:t>with a shorter employment </a:t>
            </a:r>
            <a:r>
              <a:rPr lang="en-US" dirty="0"/>
              <a:t>period are more likely to default on the loan</a:t>
            </a:r>
            <a:endParaRPr dirty="0"/>
          </a:p>
        </p:txBody>
      </p:sp>
      <p:sp>
        <p:nvSpPr>
          <p:cNvPr id="636" name="Google Shape;636;p45"/>
          <p:cNvSpPr/>
          <p:nvPr/>
        </p:nvSpPr>
        <p:spPr>
          <a:xfrm>
            <a:off x="1977813" y="1067925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45"/>
          <p:cNvGrpSpPr/>
          <p:nvPr/>
        </p:nvGrpSpPr>
        <p:grpSpPr>
          <a:xfrm>
            <a:off x="2134595" y="1250882"/>
            <a:ext cx="231837" cy="146184"/>
            <a:chOff x="3679750" y="1562750"/>
            <a:chExt cx="352550" cy="222300"/>
          </a:xfrm>
        </p:grpSpPr>
        <p:cxnSp>
          <p:nvCxnSpPr>
            <p:cNvPr id="638" name="Google Shape;638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0" name="Google Shape;640;p45"/>
          <p:cNvSpPr/>
          <p:nvPr/>
        </p:nvSpPr>
        <p:spPr>
          <a:xfrm>
            <a:off x="3029088" y="1773475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45"/>
          <p:cNvGrpSpPr/>
          <p:nvPr/>
        </p:nvGrpSpPr>
        <p:grpSpPr>
          <a:xfrm>
            <a:off x="3185870" y="1956432"/>
            <a:ext cx="231837" cy="146184"/>
            <a:chOff x="3679750" y="1562750"/>
            <a:chExt cx="352550" cy="222300"/>
          </a:xfrm>
        </p:grpSpPr>
        <p:cxnSp>
          <p:nvCxnSpPr>
            <p:cNvPr id="642" name="Google Shape;642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4" name="Google Shape;644;p45"/>
          <p:cNvSpPr/>
          <p:nvPr/>
        </p:nvSpPr>
        <p:spPr>
          <a:xfrm>
            <a:off x="6500358" y="763123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45"/>
          <p:cNvGrpSpPr/>
          <p:nvPr/>
        </p:nvGrpSpPr>
        <p:grpSpPr>
          <a:xfrm>
            <a:off x="6620819" y="928558"/>
            <a:ext cx="231837" cy="146184"/>
            <a:chOff x="3679750" y="1562750"/>
            <a:chExt cx="352550" cy="222300"/>
          </a:xfrm>
        </p:grpSpPr>
        <p:cxnSp>
          <p:nvCxnSpPr>
            <p:cNvPr id="646" name="Google Shape;646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8" name="Google Shape;648;p45"/>
          <p:cNvGrpSpPr/>
          <p:nvPr/>
        </p:nvGrpSpPr>
        <p:grpSpPr>
          <a:xfrm>
            <a:off x="4029952" y="1396662"/>
            <a:ext cx="987245" cy="256500"/>
            <a:chOff x="713275" y="4065425"/>
            <a:chExt cx="987245" cy="256500"/>
          </a:xfrm>
        </p:grpSpPr>
        <p:sp>
          <p:nvSpPr>
            <p:cNvPr id="649" name="Google Shape;64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45"/>
          <p:cNvGrpSpPr/>
          <p:nvPr/>
        </p:nvGrpSpPr>
        <p:grpSpPr>
          <a:xfrm rot="10800000">
            <a:off x="6984050" y="3026352"/>
            <a:ext cx="2329555" cy="846265"/>
            <a:chOff x="205975" y="-266800"/>
            <a:chExt cx="2070925" cy="640750"/>
          </a:xfrm>
        </p:grpSpPr>
        <p:cxnSp>
          <p:nvCxnSpPr>
            <p:cNvPr id="653" name="Google Shape;653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5"/>
            <p:cNvCxnSpPr/>
            <p:nvPr/>
          </p:nvCxnSpPr>
          <p:spPr>
            <a:xfrm>
              <a:off x="839600" y="373950"/>
              <a:ext cx="143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5" name="Google Shape;655;p45"/>
          <p:cNvGrpSpPr/>
          <p:nvPr/>
        </p:nvGrpSpPr>
        <p:grpSpPr>
          <a:xfrm rot="10800000" flipH="1">
            <a:off x="-38875" y="4406425"/>
            <a:ext cx="2642425" cy="640750"/>
            <a:chOff x="205975" y="-266800"/>
            <a:chExt cx="2642425" cy="640750"/>
          </a:xfrm>
        </p:grpSpPr>
        <p:cxnSp>
          <p:nvCxnSpPr>
            <p:cNvPr id="656" name="Google Shape;656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839600" y="373950"/>
              <a:ext cx="200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8" name="Google Shape;658;p45"/>
          <p:cNvGrpSpPr/>
          <p:nvPr/>
        </p:nvGrpSpPr>
        <p:grpSpPr>
          <a:xfrm>
            <a:off x="883005" y="3477674"/>
            <a:ext cx="987245" cy="256500"/>
            <a:chOff x="713275" y="4065425"/>
            <a:chExt cx="987245" cy="256500"/>
          </a:xfrm>
        </p:grpSpPr>
        <p:sp>
          <p:nvSpPr>
            <p:cNvPr id="659" name="Google Shape;65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5"/>
          <p:cNvGrpSpPr/>
          <p:nvPr/>
        </p:nvGrpSpPr>
        <p:grpSpPr>
          <a:xfrm>
            <a:off x="3396607" y="4396572"/>
            <a:ext cx="987245" cy="256500"/>
            <a:chOff x="713275" y="4065425"/>
            <a:chExt cx="987245" cy="256500"/>
          </a:xfrm>
        </p:grpSpPr>
        <p:sp>
          <p:nvSpPr>
            <p:cNvPr id="663" name="Google Shape;663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B94D5FB4-C3F7-4D61-801A-FDC3A6F37B2E}"/>
              </a:ext>
            </a:extLst>
          </p:cNvPr>
          <p:cNvSpPr txBox="1">
            <a:spLocks/>
          </p:cNvSpPr>
          <p:nvPr/>
        </p:nvSpPr>
        <p:spPr>
          <a:xfrm>
            <a:off x="2397757" y="55677"/>
            <a:ext cx="4804718" cy="71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  <a:latin typeface="Share Tech" panose="020B0604020202020204" charset="0"/>
              </a:rPr>
              <a:t>Features </a:t>
            </a:r>
            <a:r>
              <a:rPr lang="en-US" sz="1200" dirty="0">
                <a:solidFill>
                  <a:schemeClr val="bg1"/>
                </a:solidFill>
                <a:latin typeface="Share Tech" panose="020B0604020202020204" charset="0"/>
              </a:rPr>
              <a:t>used: Bar charts, scatter </a:t>
            </a:r>
            <a:r>
              <a:rPr lang="en-US" sz="1200" dirty="0" smtClean="0">
                <a:solidFill>
                  <a:schemeClr val="bg1"/>
                </a:solidFill>
                <a:latin typeface="Share Tech" panose="020B0604020202020204" charset="0"/>
              </a:rPr>
              <a:t>plots, histograms, box plots, pie charts, etc.</a:t>
            </a:r>
          </a:p>
          <a:p>
            <a:pPr marL="0" indent="0"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r>
              <a:rPr lang="en-US" sz="1500" u="sng" dirty="0" smtClean="0">
                <a:solidFill>
                  <a:schemeClr val="bg1"/>
                </a:solidFill>
                <a:latin typeface="Share Tech" panose="020B0604020202020204" charset="0"/>
              </a:rPr>
              <a:t>Ethical considerations </a:t>
            </a:r>
            <a:r>
              <a:rPr lang="en-US" sz="1500" dirty="0" smtClean="0">
                <a:solidFill>
                  <a:schemeClr val="bg1"/>
                </a:solidFill>
                <a:latin typeface="Share Tech" panose="020B0604020202020204" charset="0"/>
              </a:rPr>
              <a:t>must be made before using any of the following insights:</a:t>
            </a:r>
            <a:endParaRPr lang="en-US" sz="1500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57" name="Google Shape;627;p45"/>
          <p:cNvSpPr/>
          <p:nvPr/>
        </p:nvSpPr>
        <p:spPr>
          <a:xfrm>
            <a:off x="5493502" y="3125248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634;p45"/>
          <p:cNvSpPr txBox="1">
            <a:spLocks/>
          </p:cNvSpPr>
          <p:nvPr/>
        </p:nvSpPr>
        <p:spPr>
          <a:xfrm>
            <a:off x="5323929" y="3423469"/>
            <a:ext cx="22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 smtClean="0"/>
              <a:t>OCCUPATION TYPE</a:t>
            </a:r>
            <a:endParaRPr lang="en-US" dirty="0"/>
          </a:p>
        </p:txBody>
      </p:sp>
      <p:sp>
        <p:nvSpPr>
          <p:cNvPr id="59" name="Google Shape;635;p45"/>
          <p:cNvSpPr txBox="1">
            <a:spLocks/>
          </p:cNvSpPr>
          <p:nvPr/>
        </p:nvSpPr>
        <p:spPr>
          <a:xfrm>
            <a:off x="5640560" y="3781107"/>
            <a:ext cx="226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en-US" dirty="0"/>
              <a:t>Laborers are over represented in the Loan Default category.</a:t>
            </a:r>
          </a:p>
          <a:p>
            <a:pPr marL="0" indent="0">
              <a:spcAft>
                <a:spcPts val="1200"/>
              </a:spcAft>
            </a:pPr>
            <a:endParaRPr lang="en-US" dirty="0"/>
          </a:p>
        </p:txBody>
      </p:sp>
      <p:sp>
        <p:nvSpPr>
          <p:cNvPr id="60" name="Google Shape;644;p45"/>
          <p:cNvSpPr/>
          <p:nvPr/>
        </p:nvSpPr>
        <p:spPr>
          <a:xfrm>
            <a:off x="5715296" y="2882112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45;p45"/>
          <p:cNvGrpSpPr/>
          <p:nvPr/>
        </p:nvGrpSpPr>
        <p:grpSpPr>
          <a:xfrm>
            <a:off x="5829252" y="3014943"/>
            <a:ext cx="231837" cy="146184"/>
            <a:chOff x="3679750" y="1562750"/>
            <a:chExt cx="352550" cy="222300"/>
          </a:xfrm>
        </p:grpSpPr>
        <p:cxnSp>
          <p:nvCxnSpPr>
            <p:cNvPr id="62" name="Google Shape;646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47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" name="Google Shape;5711;p69"/>
          <p:cNvGrpSpPr/>
          <p:nvPr/>
        </p:nvGrpSpPr>
        <p:grpSpPr>
          <a:xfrm>
            <a:off x="2134595" y="2760579"/>
            <a:ext cx="395305" cy="395305"/>
            <a:chOff x="6239925" y="2032450"/>
            <a:chExt cx="472775" cy="472775"/>
          </a:xfrm>
        </p:grpSpPr>
        <p:sp>
          <p:nvSpPr>
            <p:cNvPr id="69" name="Google Shape;5712;p69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713;p69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5724;p69"/>
          <p:cNvGrpSpPr/>
          <p:nvPr/>
        </p:nvGrpSpPr>
        <p:grpSpPr>
          <a:xfrm>
            <a:off x="7388943" y="4479505"/>
            <a:ext cx="450003" cy="450003"/>
            <a:chOff x="1492675" y="2620775"/>
            <a:chExt cx="481825" cy="481825"/>
          </a:xfrm>
        </p:grpSpPr>
        <p:sp>
          <p:nvSpPr>
            <p:cNvPr id="72" name="Google Shape;5725;p69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726;p69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" name="Google Shape;5764;p69"/>
          <p:cNvGrpSpPr/>
          <p:nvPr/>
        </p:nvGrpSpPr>
        <p:grpSpPr>
          <a:xfrm>
            <a:off x="8289757" y="2434061"/>
            <a:ext cx="422115" cy="436326"/>
            <a:chOff x="6235250" y="2620775"/>
            <a:chExt cx="481975" cy="481825"/>
          </a:xfrm>
        </p:grpSpPr>
        <p:sp>
          <p:nvSpPr>
            <p:cNvPr id="75" name="Google Shape;5765;p69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5766;p69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" name="Google Shape;5767;p69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5768;p69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5769;p69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" name="Google Shape;7299;p72"/>
          <p:cNvGrpSpPr/>
          <p:nvPr/>
        </p:nvGrpSpPr>
        <p:grpSpPr>
          <a:xfrm>
            <a:off x="4778103" y="3377294"/>
            <a:ext cx="454457" cy="517192"/>
            <a:chOff x="-52832000" y="3192625"/>
            <a:chExt cx="279625" cy="318225"/>
          </a:xfrm>
        </p:grpSpPr>
        <p:sp>
          <p:nvSpPr>
            <p:cNvPr id="81" name="Google Shape;7300;p72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301;p72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302;p72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303;p72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304;p72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305;p72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306;p72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307;p72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/>
      <p:bldP spid="627" grpId="0" animBg="1"/>
      <p:bldP spid="632" grpId="0" build="p"/>
      <p:bldP spid="633" grpId="0" build="p"/>
      <p:bldP spid="634" grpId="0" build="p"/>
      <p:bldP spid="635" grpId="0" build="p"/>
      <p:bldP spid="640" grpId="0" animBg="1"/>
      <p:bldP spid="644" grpId="0" animBg="1"/>
      <p:bldP spid="57" grpId="0" animBg="1"/>
      <p:bldP spid="58" grpId="0"/>
      <p:bldP spid="59" grpId="0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"/>
          <p:cNvSpPr/>
          <p:nvPr/>
        </p:nvSpPr>
        <p:spPr>
          <a:xfrm>
            <a:off x="2879490" y="2099349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6344051" y="1070632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156077" y="1337324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5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Analysis</a:t>
            </a:r>
            <a:endParaRPr dirty="0"/>
          </a:p>
        </p:txBody>
      </p:sp>
      <p:sp>
        <p:nvSpPr>
          <p:cNvPr id="630" name="Google Shape;630;p45"/>
          <p:cNvSpPr txBox="1">
            <a:spLocks noGrp="1"/>
          </p:cNvSpPr>
          <p:nvPr>
            <p:ph type="subTitle" idx="1"/>
          </p:nvPr>
        </p:nvSpPr>
        <p:spPr>
          <a:xfrm>
            <a:off x="-69165" y="1601925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EDUCATION LEVEL</a:t>
            </a:r>
            <a:endParaRPr lang="en-US" dirty="0"/>
          </a:p>
        </p:txBody>
      </p:sp>
      <p:sp>
        <p:nvSpPr>
          <p:cNvPr id="631" name="Google Shape;631;p45"/>
          <p:cNvSpPr txBox="1">
            <a:spLocks noGrp="1"/>
          </p:cNvSpPr>
          <p:nvPr>
            <p:ph type="subTitle" idx="2"/>
          </p:nvPr>
        </p:nvSpPr>
        <p:spPr>
          <a:xfrm>
            <a:off x="219246" y="1932334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 smtClean="0"/>
              <a:t>Higher-educated people defaulted less on their loan vs. </a:t>
            </a:r>
            <a:r>
              <a:rPr lang="en-US" dirty="0" err="1" smtClean="0"/>
              <a:t>highschoolers</a:t>
            </a:r>
            <a:r>
              <a:rPr lang="en-US" dirty="0" smtClean="0"/>
              <a:t> </a:t>
            </a:r>
            <a:endParaRPr lang="en-US" b="1" dirty="0"/>
          </a:p>
        </p:txBody>
      </p:sp>
      <p:sp>
        <p:nvSpPr>
          <p:cNvPr id="632" name="Google Shape;632;p45"/>
          <p:cNvSpPr txBox="1">
            <a:spLocks noGrp="1"/>
          </p:cNvSpPr>
          <p:nvPr>
            <p:ph type="subTitle" idx="3"/>
          </p:nvPr>
        </p:nvSpPr>
        <p:spPr>
          <a:xfrm>
            <a:off x="2990006" y="2401362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buClrTx/>
              <a:buSzTx/>
              <a:defRPr/>
            </a:pPr>
            <a:r>
              <a:rPr lang="en-US" dirty="0" smtClean="0"/>
              <a:t>FAMILY STATUS &amp; GENDER</a:t>
            </a:r>
            <a:endParaRPr lang="en-US" dirty="0"/>
          </a:p>
        </p:txBody>
      </p:sp>
      <p:sp>
        <p:nvSpPr>
          <p:cNvPr id="633" name="Google Shape;633;p45"/>
          <p:cNvSpPr txBox="1">
            <a:spLocks noGrp="1"/>
          </p:cNvSpPr>
          <p:nvPr>
            <p:ph type="subTitle" idx="4"/>
          </p:nvPr>
        </p:nvSpPr>
        <p:spPr>
          <a:xfrm>
            <a:off x="2967560" y="2841288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/>
              <a:t>Males </a:t>
            </a:r>
            <a:r>
              <a:rPr lang="en-US" dirty="0" smtClean="0"/>
              <a:t>&amp; married couples are </a:t>
            </a:r>
            <a:r>
              <a:rPr lang="en-US" dirty="0"/>
              <a:t>overrepresented in the Loan Default category</a:t>
            </a:r>
            <a:endParaRPr lang="en-US" b="1" dirty="0"/>
          </a:p>
        </p:txBody>
      </p:sp>
      <p:sp>
        <p:nvSpPr>
          <p:cNvPr id="634" name="Google Shape;634;p45"/>
          <p:cNvSpPr txBox="1">
            <a:spLocks noGrp="1"/>
          </p:cNvSpPr>
          <p:nvPr>
            <p:ph type="subTitle" idx="5"/>
          </p:nvPr>
        </p:nvSpPr>
        <p:spPr>
          <a:xfrm>
            <a:off x="5954604" y="1284207"/>
            <a:ext cx="2279747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HOUSING TYPE</a:t>
            </a:r>
            <a:endParaRPr lang="en-US" dirty="0"/>
          </a:p>
        </p:txBody>
      </p:sp>
      <p:sp>
        <p:nvSpPr>
          <p:cNvPr id="635" name="Google Shape;635;p45"/>
          <p:cNvSpPr txBox="1">
            <a:spLocks noGrp="1"/>
          </p:cNvSpPr>
          <p:nvPr>
            <p:ph type="subTitle" idx="6"/>
          </p:nvPr>
        </p:nvSpPr>
        <p:spPr>
          <a:xfrm>
            <a:off x="6432125" y="1578257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defTabSz="457200">
              <a:buClrTx/>
              <a:buSzTx/>
              <a:defRPr/>
            </a:pPr>
            <a:r>
              <a:rPr lang="en-US" dirty="0" smtClean="0"/>
              <a:t>Renters are </a:t>
            </a:r>
            <a:r>
              <a:rPr lang="en-US" dirty="0"/>
              <a:t>overrepresented in the Loan Default category.</a:t>
            </a:r>
            <a:endParaRPr lang="en-US" b="1" dirty="0"/>
          </a:p>
        </p:txBody>
      </p:sp>
      <p:sp>
        <p:nvSpPr>
          <p:cNvPr id="636" name="Google Shape;636;p45"/>
          <p:cNvSpPr/>
          <p:nvPr/>
        </p:nvSpPr>
        <p:spPr>
          <a:xfrm>
            <a:off x="1977813" y="1067925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45"/>
          <p:cNvGrpSpPr/>
          <p:nvPr/>
        </p:nvGrpSpPr>
        <p:grpSpPr>
          <a:xfrm>
            <a:off x="2134595" y="1250882"/>
            <a:ext cx="231837" cy="146184"/>
            <a:chOff x="3679750" y="1562750"/>
            <a:chExt cx="352550" cy="222300"/>
          </a:xfrm>
        </p:grpSpPr>
        <p:cxnSp>
          <p:nvCxnSpPr>
            <p:cNvPr id="638" name="Google Shape;638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0" name="Google Shape;640;p45"/>
          <p:cNvSpPr/>
          <p:nvPr/>
        </p:nvSpPr>
        <p:spPr>
          <a:xfrm>
            <a:off x="3029088" y="1773475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45"/>
          <p:cNvGrpSpPr/>
          <p:nvPr/>
        </p:nvGrpSpPr>
        <p:grpSpPr>
          <a:xfrm>
            <a:off x="3185870" y="1956432"/>
            <a:ext cx="231837" cy="146184"/>
            <a:chOff x="3679750" y="1562750"/>
            <a:chExt cx="352550" cy="222300"/>
          </a:xfrm>
        </p:grpSpPr>
        <p:cxnSp>
          <p:nvCxnSpPr>
            <p:cNvPr id="642" name="Google Shape;642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4" name="Google Shape;644;p45"/>
          <p:cNvSpPr/>
          <p:nvPr/>
        </p:nvSpPr>
        <p:spPr>
          <a:xfrm>
            <a:off x="6500358" y="801223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45"/>
          <p:cNvGrpSpPr/>
          <p:nvPr/>
        </p:nvGrpSpPr>
        <p:grpSpPr>
          <a:xfrm>
            <a:off x="6620819" y="966658"/>
            <a:ext cx="231837" cy="146184"/>
            <a:chOff x="3679750" y="1562750"/>
            <a:chExt cx="352550" cy="222300"/>
          </a:xfrm>
        </p:grpSpPr>
        <p:cxnSp>
          <p:nvCxnSpPr>
            <p:cNvPr id="646" name="Google Shape;646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8" name="Google Shape;648;p45"/>
          <p:cNvGrpSpPr/>
          <p:nvPr/>
        </p:nvGrpSpPr>
        <p:grpSpPr>
          <a:xfrm>
            <a:off x="4029952" y="1396662"/>
            <a:ext cx="987245" cy="256500"/>
            <a:chOff x="713275" y="4065425"/>
            <a:chExt cx="987245" cy="256500"/>
          </a:xfrm>
        </p:grpSpPr>
        <p:sp>
          <p:nvSpPr>
            <p:cNvPr id="649" name="Google Shape;64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45"/>
          <p:cNvGrpSpPr/>
          <p:nvPr/>
        </p:nvGrpSpPr>
        <p:grpSpPr>
          <a:xfrm rot="10800000">
            <a:off x="6984050" y="3026352"/>
            <a:ext cx="2329555" cy="846265"/>
            <a:chOff x="205975" y="-266800"/>
            <a:chExt cx="2070925" cy="640750"/>
          </a:xfrm>
        </p:grpSpPr>
        <p:cxnSp>
          <p:nvCxnSpPr>
            <p:cNvPr id="653" name="Google Shape;653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5"/>
            <p:cNvCxnSpPr/>
            <p:nvPr/>
          </p:nvCxnSpPr>
          <p:spPr>
            <a:xfrm>
              <a:off x="839600" y="373950"/>
              <a:ext cx="143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5" name="Google Shape;655;p45"/>
          <p:cNvGrpSpPr/>
          <p:nvPr/>
        </p:nvGrpSpPr>
        <p:grpSpPr>
          <a:xfrm rot="10800000" flipH="1">
            <a:off x="-38875" y="4406425"/>
            <a:ext cx="2642425" cy="640750"/>
            <a:chOff x="205975" y="-266800"/>
            <a:chExt cx="2642425" cy="640750"/>
          </a:xfrm>
        </p:grpSpPr>
        <p:cxnSp>
          <p:nvCxnSpPr>
            <p:cNvPr id="656" name="Google Shape;656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839600" y="373950"/>
              <a:ext cx="200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8" name="Google Shape;658;p45"/>
          <p:cNvGrpSpPr/>
          <p:nvPr/>
        </p:nvGrpSpPr>
        <p:grpSpPr>
          <a:xfrm>
            <a:off x="883005" y="3477674"/>
            <a:ext cx="987245" cy="256500"/>
            <a:chOff x="713275" y="4065425"/>
            <a:chExt cx="987245" cy="256500"/>
          </a:xfrm>
        </p:grpSpPr>
        <p:sp>
          <p:nvSpPr>
            <p:cNvPr id="659" name="Google Shape;65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5"/>
          <p:cNvGrpSpPr/>
          <p:nvPr/>
        </p:nvGrpSpPr>
        <p:grpSpPr>
          <a:xfrm>
            <a:off x="3396607" y="4396572"/>
            <a:ext cx="987245" cy="256500"/>
            <a:chOff x="713275" y="4065425"/>
            <a:chExt cx="987245" cy="256500"/>
          </a:xfrm>
        </p:grpSpPr>
        <p:sp>
          <p:nvSpPr>
            <p:cNvPr id="663" name="Google Shape;663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B94D5FB4-C3F7-4D61-801A-FDC3A6F37B2E}"/>
              </a:ext>
            </a:extLst>
          </p:cNvPr>
          <p:cNvSpPr txBox="1">
            <a:spLocks/>
          </p:cNvSpPr>
          <p:nvPr/>
        </p:nvSpPr>
        <p:spPr>
          <a:xfrm>
            <a:off x="2397757" y="55677"/>
            <a:ext cx="4804718" cy="71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  <a:latin typeface="Share Tech" panose="020B0604020202020204" charset="0"/>
              </a:rPr>
              <a:t>Features </a:t>
            </a:r>
            <a:r>
              <a:rPr lang="en-US" sz="1200" dirty="0">
                <a:solidFill>
                  <a:schemeClr val="bg1"/>
                </a:solidFill>
                <a:latin typeface="Share Tech" panose="020B0604020202020204" charset="0"/>
              </a:rPr>
              <a:t>used: Bar charts, scatter </a:t>
            </a:r>
            <a:r>
              <a:rPr lang="en-US" sz="1200" dirty="0" smtClean="0">
                <a:solidFill>
                  <a:schemeClr val="bg1"/>
                </a:solidFill>
                <a:latin typeface="Share Tech" panose="020B0604020202020204" charset="0"/>
              </a:rPr>
              <a:t>plots, histograms, box plots, pie charts, etc.</a:t>
            </a:r>
          </a:p>
          <a:p>
            <a:pPr marL="0" indent="0">
              <a:spcBef>
                <a:spcPts val="0"/>
              </a:spcBef>
              <a:buClrTx/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  <a:latin typeface="Share Tech" panose="020B0604020202020204" charset="0"/>
              </a:rPr>
              <a:t>Ethical considerations must be made before using any of the following insights:</a:t>
            </a:r>
            <a:endParaRPr lang="en-US" sz="1200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57" name="Google Shape;627;p45"/>
          <p:cNvSpPr/>
          <p:nvPr/>
        </p:nvSpPr>
        <p:spPr>
          <a:xfrm>
            <a:off x="5493502" y="3106198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634;p45"/>
          <p:cNvSpPr txBox="1">
            <a:spLocks/>
          </p:cNvSpPr>
          <p:nvPr/>
        </p:nvSpPr>
        <p:spPr>
          <a:xfrm>
            <a:off x="5323929" y="3404419"/>
            <a:ext cx="22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hare Tech"/>
              <a:buNone/>
              <a:defRPr sz="1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None/>
              <a:defRPr sz="1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 smtClean="0"/>
              <a:t>ASSET OWNERSHIP</a:t>
            </a:r>
            <a:endParaRPr lang="en-US" dirty="0"/>
          </a:p>
        </p:txBody>
      </p:sp>
      <p:sp>
        <p:nvSpPr>
          <p:cNvPr id="59" name="Google Shape;635;p45"/>
          <p:cNvSpPr txBox="1">
            <a:spLocks/>
          </p:cNvSpPr>
          <p:nvPr/>
        </p:nvSpPr>
        <p:spPr>
          <a:xfrm>
            <a:off x="5640560" y="3762057"/>
            <a:ext cx="226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/>
            <a:r>
              <a:rPr lang="en-US" dirty="0"/>
              <a:t>Those with assets are less likely to default on the loan.</a:t>
            </a:r>
          </a:p>
        </p:txBody>
      </p:sp>
      <p:sp>
        <p:nvSpPr>
          <p:cNvPr id="60" name="Google Shape;644;p45"/>
          <p:cNvSpPr/>
          <p:nvPr/>
        </p:nvSpPr>
        <p:spPr>
          <a:xfrm>
            <a:off x="5715296" y="2863062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45;p45"/>
          <p:cNvGrpSpPr/>
          <p:nvPr/>
        </p:nvGrpSpPr>
        <p:grpSpPr>
          <a:xfrm>
            <a:off x="5829252" y="2995893"/>
            <a:ext cx="231837" cy="146184"/>
            <a:chOff x="3679750" y="1562750"/>
            <a:chExt cx="352550" cy="222300"/>
          </a:xfrm>
        </p:grpSpPr>
        <p:cxnSp>
          <p:nvCxnSpPr>
            <p:cNvPr id="62" name="Google Shape;646;p45"/>
            <p:cNvCxnSpPr/>
            <p:nvPr/>
          </p:nvCxnSpPr>
          <p:spPr>
            <a:xfrm>
              <a:off x="3679750" y="1650950"/>
              <a:ext cx="134100" cy="134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47;p45"/>
            <p:cNvCxnSpPr/>
            <p:nvPr/>
          </p:nvCxnSpPr>
          <p:spPr>
            <a:xfrm rot="10800000" flipH="1">
              <a:off x="3810000" y="1562750"/>
              <a:ext cx="222300" cy="22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" name="Google Shape;7634;p73"/>
          <p:cNvGrpSpPr/>
          <p:nvPr/>
        </p:nvGrpSpPr>
        <p:grpSpPr>
          <a:xfrm>
            <a:off x="4831277" y="3444047"/>
            <a:ext cx="402952" cy="472150"/>
            <a:chOff x="-49375900" y="3550975"/>
            <a:chExt cx="256800" cy="300900"/>
          </a:xfrm>
        </p:grpSpPr>
        <p:sp>
          <p:nvSpPr>
            <p:cNvPr id="90" name="Google Shape;7635;p73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636;p73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637;p73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638;p73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639;p73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640;p73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641;p73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642;p73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643;p73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644;p73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645;p73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7383;p72"/>
          <p:cNvGrpSpPr/>
          <p:nvPr/>
        </p:nvGrpSpPr>
        <p:grpSpPr>
          <a:xfrm>
            <a:off x="2029448" y="2666499"/>
            <a:ext cx="481640" cy="482552"/>
            <a:chOff x="-52458650" y="3194400"/>
            <a:chExt cx="316625" cy="317225"/>
          </a:xfrm>
        </p:grpSpPr>
        <p:sp>
          <p:nvSpPr>
            <p:cNvPr id="103" name="Google Shape;7384;p72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385;p72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386;p72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387;p72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388;p72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389;p72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390;p72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391;p72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6381;p71"/>
          <p:cNvGrpSpPr/>
          <p:nvPr/>
        </p:nvGrpSpPr>
        <p:grpSpPr>
          <a:xfrm>
            <a:off x="7400569" y="4421129"/>
            <a:ext cx="455126" cy="451655"/>
            <a:chOff x="-60987850" y="4100950"/>
            <a:chExt cx="316650" cy="315650"/>
          </a:xfrm>
        </p:grpSpPr>
        <p:sp>
          <p:nvSpPr>
            <p:cNvPr id="112" name="Google Shape;6382;p71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383;p71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384;p71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385;p71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386;p71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7698;p73"/>
          <p:cNvGrpSpPr/>
          <p:nvPr/>
        </p:nvGrpSpPr>
        <p:grpSpPr>
          <a:xfrm>
            <a:off x="8303342" y="2477080"/>
            <a:ext cx="389755" cy="389755"/>
            <a:chOff x="-49027775" y="3183175"/>
            <a:chExt cx="299325" cy="299325"/>
          </a:xfrm>
        </p:grpSpPr>
        <p:sp>
          <p:nvSpPr>
            <p:cNvPr id="123" name="Google Shape;7699;p73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700;p73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701;p73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702;p73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30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/>
      <p:bldP spid="627" grpId="0" animBg="1"/>
      <p:bldP spid="632" grpId="0" build="p"/>
      <p:bldP spid="633" grpId="0" build="p"/>
      <p:bldP spid="634" grpId="0" build="p"/>
      <p:bldP spid="635" grpId="0" build="p"/>
      <p:bldP spid="640" grpId="0" animBg="1"/>
      <p:bldP spid="644" grpId="0" animBg="1"/>
      <p:bldP spid="57" grpId="0" animBg="1"/>
      <p:bldP spid="58" grpId="0"/>
      <p:bldP spid="59" grpId="0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06101" y="745619"/>
            <a:ext cx="845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Abel" panose="020B0604020202020204" charset="0"/>
              </a:rPr>
              <a:t>SQL | Data Cleaning | Feature Engineering | EDA | ML Modelling | Deployment</a:t>
            </a:r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grpSp>
        <p:nvGrpSpPr>
          <p:cNvPr id="23" name="Google Shape;391;p35"/>
          <p:cNvGrpSpPr/>
          <p:nvPr/>
        </p:nvGrpSpPr>
        <p:grpSpPr>
          <a:xfrm rot="10800000">
            <a:off x="3513345" y="4623368"/>
            <a:ext cx="5140350" cy="1211775"/>
            <a:chOff x="-365050" y="-837825"/>
            <a:chExt cx="5140350" cy="1211775"/>
          </a:xfrm>
        </p:grpSpPr>
        <p:cxnSp>
          <p:nvCxnSpPr>
            <p:cNvPr id="24" name="Google Shape;392;p35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393;p35"/>
            <p:cNvCxnSpPr/>
            <p:nvPr/>
          </p:nvCxnSpPr>
          <p:spPr>
            <a:xfrm>
              <a:off x="839600" y="373950"/>
              <a:ext cx="393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9" name="Google Shape;469;p38"/>
          <p:cNvSpPr/>
          <p:nvPr/>
        </p:nvSpPr>
        <p:spPr>
          <a:xfrm>
            <a:off x="1562685" y="3531572"/>
            <a:ext cx="6264256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8"/>
          <p:cNvSpPr txBox="1">
            <a:spLocks noGrp="1"/>
          </p:cNvSpPr>
          <p:nvPr>
            <p:ph type="title"/>
          </p:nvPr>
        </p:nvSpPr>
        <p:spPr>
          <a:xfrm>
            <a:off x="-62153" y="247514"/>
            <a:ext cx="4550732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 smtClean="0"/>
              <a:t>Pipeline: Model Overview</a:t>
            </a:r>
            <a:endParaRPr lang="en-CA" sz="2400" dirty="0"/>
          </a:p>
        </p:txBody>
      </p:sp>
      <p:grpSp>
        <p:nvGrpSpPr>
          <p:cNvPr id="476" name="Google Shape;476;p38"/>
          <p:cNvGrpSpPr/>
          <p:nvPr/>
        </p:nvGrpSpPr>
        <p:grpSpPr>
          <a:xfrm rot="5400000">
            <a:off x="42759" y="1969337"/>
            <a:ext cx="987245" cy="256500"/>
            <a:chOff x="713275" y="4065425"/>
            <a:chExt cx="987245" cy="256500"/>
          </a:xfrm>
        </p:grpSpPr>
        <p:sp>
          <p:nvSpPr>
            <p:cNvPr id="477" name="Google Shape;477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7724484" y="4314224"/>
            <a:ext cx="987245" cy="256500"/>
            <a:chOff x="713275" y="4065425"/>
            <a:chExt cx="987245" cy="256500"/>
          </a:xfrm>
        </p:grpSpPr>
        <p:sp>
          <p:nvSpPr>
            <p:cNvPr id="481" name="Google Shape;481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2" descr="Agile Data Science | The Burnd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24" y="1266431"/>
            <a:ext cx="6003559" cy="2513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11" y="4314224"/>
            <a:ext cx="933773" cy="4902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31" y="4182712"/>
            <a:ext cx="776023" cy="776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2380"/>
          <a:stretch/>
        </p:blipFill>
        <p:spPr>
          <a:xfrm>
            <a:off x="6308080" y="4320483"/>
            <a:ext cx="676403" cy="504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38" y="4347765"/>
            <a:ext cx="481014" cy="445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/>
          <p:nvPr/>
        </p:nvSpPr>
        <p:spPr>
          <a:xfrm>
            <a:off x="103069" y="1899735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Motivation</a:t>
            </a:r>
            <a:endParaRPr dirty="0"/>
          </a:p>
        </p:txBody>
      </p:sp>
      <p:grpSp>
        <p:nvGrpSpPr>
          <p:cNvPr id="384" name="Google Shape;384;p35"/>
          <p:cNvGrpSpPr/>
          <p:nvPr/>
        </p:nvGrpSpPr>
        <p:grpSpPr>
          <a:xfrm>
            <a:off x="1806844" y="2048706"/>
            <a:ext cx="935735" cy="1345856"/>
            <a:chOff x="-1581150" y="-352425"/>
            <a:chExt cx="1238400" cy="1781175"/>
          </a:xfrm>
        </p:grpSpPr>
        <p:sp>
          <p:nvSpPr>
            <p:cNvPr id="385" name="Google Shape;385;p35"/>
            <p:cNvSpPr/>
            <p:nvPr/>
          </p:nvSpPr>
          <p:spPr>
            <a:xfrm>
              <a:off x="-1123950" y="-352425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rot="10800000">
              <a:off x="-1581150" y="323849"/>
              <a:ext cx="781200" cy="1104901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5"/>
          <p:cNvSpPr/>
          <p:nvPr/>
        </p:nvSpPr>
        <p:spPr>
          <a:xfrm>
            <a:off x="6975187" y="1061885"/>
            <a:ext cx="2440185" cy="175898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-376254" y="3746169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35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95" name="Google Shape;395;p3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913474"/>
              </p:ext>
            </p:extLst>
          </p:nvPr>
        </p:nvGraphicFramePr>
        <p:xfrm>
          <a:off x="548692" y="1169014"/>
          <a:ext cx="6298861" cy="24560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7979">
                  <a:extLst>
                    <a:ext uri="{9D8B030D-6E8A-4147-A177-3AD203B41FA5}">
                      <a16:colId xmlns:a16="http://schemas.microsoft.com/office/drawing/2014/main" val="1393027163"/>
                    </a:ext>
                  </a:extLst>
                </a:gridCol>
                <a:gridCol w="1105058">
                  <a:extLst>
                    <a:ext uri="{9D8B030D-6E8A-4147-A177-3AD203B41FA5}">
                      <a16:colId xmlns:a16="http://schemas.microsoft.com/office/drawing/2014/main" val="4010157267"/>
                    </a:ext>
                  </a:extLst>
                </a:gridCol>
                <a:gridCol w="937222">
                  <a:extLst>
                    <a:ext uri="{9D8B030D-6E8A-4147-A177-3AD203B41FA5}">
                      <a16:colId xmlns:a16="http://schemas.microsoft.com/office/drawing/2014/main" val="1609058222"/>
                    </a:ext>
                  </a:extLst>
                </a:gridCol>
                <a:gridCol w="923811">
                  <a:extLst>
                    <a:ext uri="{9D8B030D-6E8A-4147-A177-3AD203B41FA5}">
                      <a16:colId xmlns:a16="http://schemas.microsoft.com/office/drawing/2014/main" val="574432925"/>
                    </a:ext>
                  </a:extLst>
                </a:gridCol>
                <a:gridCol w="969104">
                  <a:extLst>
                    <a:ext uri="{9D8B030D-6E8A-4147-A177-3AD203B41FA5}">
                      <a16:colId xmlns:a16="http://schemas.microsoft.com/office/drawing/2014/main" val="902514675"/>
                    </a:ext>
                  </a:extLst>
                </a:gridCol>
                <a:gridCol w="935687">
                  <a:extLst>
                    <a:ext uri="{9D8B030D-6E8A-4147-A177-3AD203B41FA5}">
                      <a16:colId xmlns:a16="http://schemas.microsoft.com/office/drawing/2014/main" val="2516509527"/>
                    </a:ext>
                  </a:extLst>
                </a:gridCol>
              </a:tblGrid>
              <a:tr h="16010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kern="1200" dirty="0" smtClean="0">
                          <a:effectLst/>
                        </a:rPr>
                        <a:t>Classifier</a:t>
                      </a:r>
                    </a:p>
                    <a:p>
                      <a:pPr algn="ctr" fontAlgn="b"/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kern="1200" dirty="0" smtClean="0">
                          <a:effectLst/>
                        </a:rPr>
                        <a:t>Accuracy</a:t>
                      </a:r>
                    </a:p>
                    <a:p>
                      <a:pPr algn="ctr" fontAlgn="b"/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kern="1200" dirty="0">
                          <a:effectLst/>
                        </a:rPr>
                        <a:t>CV </a:t>
                      </a:r>
                      <a:r>
                        <a:rPr lang="en-CA" sz="1100" u="none" strike="noStrike" kern="1200" dirty="0" smtClean="0">
                          <a:effectLst/>
                        </a:rPr>
                        <a:t>Accuracy</a:t>
                      </a:r>
                    </a:p>
                    <a:p>
                      <a:pPr algn="ctr" fontAlgn="b"/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kern="1200" dirty="0" smtClean="0">
                          <a:effectLst/>
                        </a:rPr>
                        <a:t>Precision</a:t>
                      </a:r>
                    </a:p>
                    <a:p>
                      <a:pPr algn="ctr" fontAlgn="b"/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CA" sz="1100" u="none" strike="noStrike" kern="1200" dirty="0" smtClean="0">
                          <a:effectLst/>
                        </a:rPr>
                        <a:t>Recall</a:t>
                      </a:r>
                    </a:p>
                    <a:p>
                      <a:pPr algn="ctr" fontAlgn="b">
                        <a:spcAft>
                          <a:spcPts val="0"/>
                        </a:spcAft>
                      </a:pPr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kern="1200" dirty="0">
                          <a:effectLst/>
                        </a:rPr>
                        <a:t>F1 </a:t>
                      </a:r>
                      <a:r>
                        <a:rPr lang="en-CA" sz="1100" u="none" strike="noStrike" kern="1200" dirty="0" smtClean="0">
                          <a:effectLst/>
                        </a:rPr>
                        <a:t>Score</a:t>
                      </a:r>
                    </a:p>
                    <a:p>
                      <a:pPr algn="ctr" fontAlgn="b"/>
                      <a:endParaRPr lang="en-CA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3601571654"/>
                  </a:ext>
                </a:extLst>
              </a:tr>
              <a:tr h="243279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smtClean="0">
                          <a:effectLst/>
                        </a:rPr>
                        <a:t>Decision Tree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0.822958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0.842426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0.109595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0.163043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0.13108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2209494532"/>
                  </a:ext>
                </a:extLst>
              </a:tr>
              <a:tr h="25802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RandomForest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0.913562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0.918148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0.203947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0.019073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0.034884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1893409274"/>
                  </a:ext>
                </a:extLst>
              </a:tr>
              <a:tr h="29488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Naive Bayes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0.233766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0.087966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0.089014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0.90484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0.162084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3121125901"/>
                  </a:ext>
                </a:extLst>
              </a:tr>
              <a:tr h="213189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KNeighbours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0.670071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0.912285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0.100011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0.378589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0.158224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1692246072"/>
                  </a:ext>
                </a:extLst>
              </a:tr>
              <a:tr h="26157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smtClean="0">
                          <a:effectLst/>
                        </a:rPr>
                        <a:t>Logistic Regression</a:t>
                      </a:r>
                      <a:endParaRPr lang="en-CA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0.626382</a:t>
                      </a:r>
                      <a:endParaRPr lang="en-CA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0.918097</a:t>
                      </a:r>
                      <a:endParaRPr lang="en-CA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0.128323</a:t>
                      </a:r>
                      <a:endParaRPr lang="en-CA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0.614848</a:t>
                      </a:r>
                      <a:endParaRPr lang="en-CA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0.21233</a:t>
                      </a:r>
                      <a:endParaRPr lang="en-CA" sz="13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148879529"/>
                  </a:ext>
                </a:extLst>
              </a:tr>
              <a:tr h="2506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AdaBoostClassifier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0.816827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0.918097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0.1416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0.244258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0.179273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957668982"/>
                  </a:ext>
                </a:extLst>
              </a:tr>
              <a:tr h="35456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smtClean="0">
                          <a:effectLst/>
                        </a:rPr>
                        <a:t>Gradient Boosting Classifier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0.915326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0.917996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>
                          <a:effectLst/>
                        </a:rPr>
                        <a:t>0.225914</a:t>
                      </a:r>
                      <a:endParaRPr lang="en-CA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0.013946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0.02627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2448224662"/>
                  </a:ext>
                </a:extLst>
              </a:tr>
              <a:tr h="2359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err="1">
                          <a:effectLst/>
                        </a:rPr>
                        <a:t>XGBoost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0.917509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0.916989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0.330097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0.006973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300" u="none" strike="noStrike" dirty="0">
                          <a:effectLst/>
                        </a:rPr>
                        <a:t>0.013657</a:t>
                      </a:r>
                      <a:endParaRPr lang="en-CA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7" marR="8717" marT="8717" marB="0" anchor="b"/>
                </a:tc>
                <a:extLst>
                  <a:ext uri="{0D108BD9-81ED-4DB2-BD59-A6C34878D82A}">
                    <a16:rowId xmlns:a16="http://schemas.microsoft.com/office/drawing/2014/main" val="3997215023"/>
                  </a:ext>
                </a:extLst>
              </a:tr>
            </a:tbl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00A4FB84-F803-4206-A4A1-66597603C298}"/>
              </a:ext>
            </a:extLst>
          </p:cNvPr>
          <p:cNvSpPr txBox="1">
            <a:spLocks/>
          </p:cNvSpPr>
          <p:nvPr/>
        </p:nvSpPr>
        <p:spPr>
          <a:xfrm>
            <a:off x="-460948" y="161744"/>
            <a:ext cx="7170213" cy="67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8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hare Tech"/>
              <a:buNone/>
              <a:defRPr sz="2400" b="1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Machine Learning Results</a:t>
            </a:r>
            <a:endParaRPr lang="en-US" sz="2700" dirty="0">
              <a:solidFill>
                <a:schemeClr val="bg1"/>
              </a:solidFill>
            </a:endParaRPr>
          </a:p>
        </p:txBody>
      </p:sp>
      <p:pic>
        <p:nvPicPr>
          <p:cNvPr id="25" name="Picture 6" descr="Computing precision, recall, and F1-score - Python Data Analysis Cookbook">
            <a:extLst>
              <a:ext uri="{FF2B5EF4-FFF2-40B4-BE49-F238E27FC236}">
                <a16:creationId xmlns:a16="http://schemas.microsoft.com/office/drawing/2014/main" id="{A4888585-666D-41FE-A896-33F99CAFF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t="52310" r="33582" b="23279"/>
          <a:stretch/>
        </p:blipFill>
        <p:spPr bwMode="auto">
          <a:xfrm>
            <a:off x="8017366" y="2336078"/>
            <a:ext cx="1052672" cy="426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742579" y="3746169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</a:rPr>
              <a:t>Deep</a:t>
            </a:r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</a:rPr>
              <a:t>Learning Neural Network</a:t>
            </a:r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</a:rPr>
              <a:t>:</a:t>
            </a:r>
            <a:endParaRPr lang="en-CA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4350" y="726124"/>
            <a:ext cx="3427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</a:rPr>
              <a:t>Supervised Learning Algorithms</a:t>
            </a:r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</a:rPr>
              <a:t>:</a:t>
            </a:r>
            <a:endParaRPr lang="en-CA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53206" y="1166527"/>
            <a:ext cx="2170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dirty="0" smtClean="0">
                <a:solidFill>
                  <a:schemeClr val="bg1"/>
                </a:solidFill>
                <a:latin typeface="Abel" panose="020B0604020202020204" charset="0"/>
              </a:rPr>
              <a:t>Recall</a:t>
            </a:r>
            <a:r>
              <a:rPr lang="en-CA" dirty="0" smtClean="0">
                <a:solidFill>
                  <a:schemeClr val="bg1"/>
                </a:solidFill>
                <a:latin typeface="Abel" panose="020B0604020202020204" charset="0"/>
              </a:rPr>
              <a:t> is the most important metric for our purposes.</a:t>
            </a:r>
          </a:p>
          <a:p>
            <a:r>
              <a:rPr lang="en-CA" dirty="0" smtClean="0">
                <a:solidFill>
                  <a:schemeClr val="bg1"/>
                </a:solidFill>
                <a:latin typeface="Abel" panose="020B0604020202020204" charset="0"/>
              </a:rPr>
              <a:t>Model could be tuned for other metrics based on desired risk profile.</a:t>
            </a:r>
            <a:endParaRPr lang="en-CA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96828"/>
              </p:ext>
            </p:extLst>
          </p:nvPr>
        </p:nvGraphicFramePr>
        <p:xfrm>
          <a:off x="1804477" y="4225960"/>
          <a:ext cx="5414860" cy="6975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2972">
                  <a:extLst>
                    <a:ext uri="{9D8B030D-6E8A-4147-A177-3AD203B41FA5}">
                      <a16:colId xmlns:a16="http://schemas.microsoft.com/office/drawing/2014/main" val="973646608"/>
                    </a:ext>
                  </a:extLst>
                </a:gridCol>
                <a:gridCol w="1082972">
                  <a:extLst>
                    <a:ext uri="{9D8B030D-6E8A-4147-A177-3AD203B41FA5}">
                      <a16:colId xmlns:a16="http://schemas.microsoft.com/office/drawing/2014/main" val="955245352"/>
                    </a:ext>
                  </a:extLst>
                </a:gridCol>
                <a:gridCol w="1082972">
                  <a:extLst>
                    <a:ext uri="{9D8B030D-6E8A-4147-A177-3AD203B41FA5}">
                      <a16:colId xmlns:a16="http://schemas.microsoft.com/office/drawing/2014/main" val="1472256806"/>
                    </a:ext>
                  </a:extLst>
                </a:gridCol>
                <a:gridCol w="1082972">
                  <a:extLst>
                    <a:ext uri="{9D8B030D-6E8A-4147-A177-3AD203B41FA5}">
                      <a16:colId xmlns:a16="http://schemas.microsoft.com/office/drawing/2014/main" val="1431596933"/>
                    </a:ext>
                  </a:extLst>
                </a:gridCol>
                <a:gridCol w="1082972">
                  <a:extLst>
                    <a:ext uri="{9D8B030D-6E8A-4147-A177-3AD203B41FA5}">
                      <a16:colId xmlns:a16="http://schemas.microsoft.com/office/drawing/2014/main" val="213693443"/>
                    </a:ext>
                  </a:extLst>
                </a:gridCol>
              </a:tblGrid>
              <a:tr h="407657">
                <a:tc>
                  <a:txBody>
                    <a:bodyPr/>
                    <a:lstStyle/>
                    <a:p>
                      <a:pPr algn="ctr"/>
                      <a:r>
                        <a:rPr lang="en-CA" sz="1400" u="none" strike="noStrike" kern="1200" dirty="0" smtClean="0">
                          <a:effectLst/>
                        </a:rPr>
                        <a:t>Classifier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u="none" strike="noStrike" kern="1200" dirty="0" smtClean="0">
                          <a:effectLst/>
                        </a:rPr>
                        <a:t>Accuracy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u="none" strike="noStrike" kern="1200" dirty="0" smtClean="0">
                          <a:effectLst/>
                        </a:rPr>
                        <a:t>Recall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u="none" strike="noStrike" kern="1200" dirty="0" smtClean="0">
                          <a:effectLst/>
                        </a:rPr>
                        <a:t>Precision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kern="1200" dirty="0" smtClean="0">
                          <a:effectLst/>
                        </a:rPr>
                        <a:t>F1 Score</a:t>
                      </a:r>
                      <a:endParaRPr lang="en-CA" sz="1400" b="1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26124"/>
                  </a:ext>
                </a:extLst>
              </a:tr>
              <a:tr h="289922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ANN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0.8334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0.2235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0.1509</a:t>
                      </a:r>
                      <a:endParaRPr lang="en-CA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smtClean="0"/>
                        <a:t>0.1801</a:t>
                      </a:r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7169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716;p48"/>
          <p:cNvSpPr/>
          <p:nvPr/>
        </p:nvSpPr>
        <p:spPr>
          <a:xfrm>
            <a:off x="4286111" y="3605981"/>
            <a:ext cx="5285592" cy="144668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5698;p69"/>
          <p:cNvGrpSpPr/>
          <p:nvPr/>
        </p:nvGrpSpPr>
        <p:grpSpPr>
          <a:xfrm>
            <a:off x="7568179" y="275285"/>
            <a:ext cx="1224715" cy="1224971"/>
            <a:chOff x="5049725" y="2027900"/>
            <a:chExt cx="481750" cy="481850"/>
          </a:xfrm>
          <a:solidFill>
            <a:schemeClr val="accent2">
              <a:lumMod val="75000"/>
            </a:schemeClr>
          </a:solidFill>
        </p:grpSpPr>
        <p:sp>
          <p:nvSpPr>
            <p:cNvPr id="13" name="Google Shape;5699;p6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5700;p6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5701;p6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5702;p6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5703;p6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704;p6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705;p6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706;p6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16" name="Google Shape;716;p48"/>
          <p:cNvSpPr/>
          <p:nvPr/>
        </p:nvSpPr>
        <p:spPr>
          <a:xfrm>
            <a:off x="1821131" y="2390721"/>
            <a:ext cx="4263720" cy="131476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8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Conclusions &amp; Future</a:t>
            </a:r>
            <a:endParaRPr dirty="0"/>
          </a:p>
        </p:txBody>
      </p:sp>
      <p:sp>
        <p:nvSpPr>
          <p:cNvPr id="718" name="Google Shape;718;p48"/>
          <p:cNvSpPr/>
          <p:nvPr/>
        </p:nvSpPr>
        <p:spPr>
          <a:xfrm>
            <a:off x="2151983" y="2460668"/>
            <a:ext cx="313200" cy="3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8"/>
          <p:cNvSpPr/>
          <p:nvPr/>
        </p:nvSpPr>
        <p:spPr>
          <a:xfrm>
            <a:off x="499128" y="1173256"/>
            <a:ext cx="313200" cy="3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8"/>
          <p:cNvSpPr txBox="1"/>
          <p:nvPr/>
        </p:nvSpPr>
        <p:spPr>
          <a:xfrm>
            <a:off x="861731" y="1127056"/>
            <a:ext cx="1918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ANALYSIS ACTIONS:  </a:t>
            </a:r>
            <a:endParaRPr lang="en-CA"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21" name="Google Shape;721;p48"/>
          <p:cNvSpPr txBox="1"/>
          <p:nvPr/>
        </p:nvSpPr>
        <p:spPr>
          <a:xfrm>
            <a:off x="381450" y="1467145"/>
            <a:ext cx="4652287" cy="89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/>
            <a:r>
              <a:rPr lang="en-CA" sz="1600" dirty="0" smtClean="0">
                <a:solidFill>
                  <a:schemeClr val="bg1"/>
                </a:solidFill>
                <a:latin typeface="Abel" panose="020B0604020202020204" charset="0"/>
              </a:rPr>
              <a:t>We can focus on the highlights of our analysis when evaluating new loan applications to cut time spent on less significant factors. </a:t>
            </a:r>
            <a:endParaRPr lang="en-CA" sz="1600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sp>
        <p:nvSpPr>
          <p:cNvPr id="722" name="Google Shape;722;p48"/>
          <p:cNvSpPr txBox="1"/>
          <p:nvPr/>
        </p:nvSpPr>
        <p:spPr>
          <a:xfrm>
            <a:off x="2528893" y="2409686"/>
            <a:ext cx="1918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ML ACTIONS: 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23" name="Google Shape;723;p48"/>
          <p:cNvSpPr txBox="1"/>
          <p:nvPr/>
        </p:nvSpPr>
        <p:spPr>
          <a:xfrm>
            <a:off x="2069517" y="2747869"/>
            <a:ext cx="4015334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/>
            <a:r>
              <a:rPr lang="en-CA" sz="1600" dirty="0" smtClean="0">
                <a:solidFill>
                  <a:schemeClr val="bg1"/>
                </a:solidFill>
                <a:latin typeface="Abel" panose="020B0604020202020204" charset="0"/>
              </a:rPr>
              <a:t>Our </a:t>
            </a:r>
            <a:r>
              <a:rPr lang="en-CA" sz="1600" dirty="0" smtClean="0">
                <a:solidFill>
                  <a:schemeClr val="bg1"/>
                </a:solidFill>
                <a:latin typeface="Abel" panose="020B0604020202020204" charset="0"/>
              </a:rPr>
              <a:t>ML </a:t>
            </a:r>
            <a:r>
              <a:rPr lang="en-CA" sz="1600" dirty="0" smtClean="0">
                <a:solidFill>
                  <a:schemeClr val="bg1"/>
                </a:solidFill>
                <a:latin typeface="Abel" panose="020B0604020202020204" charset="0"/>
              </a:rPr>
              <a:t>model </a:t>
            </a:r>
            <a:r>
              <a:rPr lang="en-CA" sz="1600" dirty="0" smtClean="0">
                <a:solidFill>
                  <a:schemeClr val="bg1"/>
                </a:solidFill>
                <a:latin typeface="Abel" panose="020B0604020202020204" charset="0"/>
              </a:rPr>
              <a:t>can see </a:t>
            </a:r>
            <a:r>
              <a:rPr lang="en-CA" sz="1600" dirty="0" smtClean="0">
                <a:solidFill>
                  <a:schemeClr val="bg1"/>
                </a:solidFill>
                <a:latin typeface="Abel" panose="020B0604020202020204" charset="0"/>
              </a:rPr>
              <a:t>what clients have a higher probability of defaulting, cutting down manual employee time.</a:t>
            </a:r>
            <a:endParaRPr lang="en-CA" sz="1600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sp>
        <p:nvSpPr>
          <p:cNvPr id="21" name="Google Shape;719;p48"/>
          <p:cNvSpPr/>
          <p:nvPr/>
        </p:nvSpPr>
        <p:spPr>
          <a:xfrm>
            <a:off x="4622512" y="3771331"/>
            <a:ext cx="313200" cy="3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22;p48"/>
          <p:cNvSpPr txBox="1"/>
          <p:nvPr/>
        </p:nvSpPr>
        <p:spPr>
          <a:xfrm>
            <a:off x="5033737" y="3680683"/>
            <a:ext cx="1918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FUTURE: </a:t>
            </a:r>
            <a:endParaRPr sz="18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3" name="Google Shape;723;p48"/>
          <p:cNvSpPr txBox="1"/>
          <p:nvPr/>
        </p:nvSpPr>
        <p:spPr>
          <a:xfrm>
            <a:off x="4572000" y="4053883"/>
            <a:ext cx="4495308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/>
            <a:r>
              <a:rPr lang="en-CA" sz="1600" dirty="0" smtClean="0">
                <a:solidFill>
                  <a:schemeClr val="bg1"/>
                </a:solidFill>
                <a:latin typeface="Abel" panose="020B0604020202020204" charset="0"/>
              </a:rPr>
              <a:t>Optimize our </a:t>
            </a:r>
            <a:r>
              <a:rPr lang="en-US" sz="1600" dirty="0">
                <a:solidFill>
                  <a:schemeClr val="bg1"/>
                </a:solidFill>
                <a:latin typeface="Abel" panose="020B0604020202020204" charset="0"/>
              </a:rPr>
              <a:t>risk </a:t>
            </a:r>
            <a:r>
              <a:rPr lang="en-US" sz="1600" dirty="0" smtClean="0">
                <a:solidFill>
                  <a:schemeClr val="bg1"/>
                </a:solidFill>
                <a:latin typeface="Abel" panose="020B0604020202020204" charset="0"/>
              </a:rPr>
              <a:t>management strategies </a:t>
            </a:r>
            <a:r>
              <a:rPr lang="en-US" sz="1600" dirty="0" smtClean="0">
                <a:solidFill>
                  <a:schemeClr val="bg1"/>
                </a:solidFill>
                <a:latin typeface="Abel" panose="020B0604020202020204" charset="0"/>
              </a:rPr>
              <a:t>&amp; make the loan </a:t>
            </a:r>
            <a:r>
              <a:rPr lang="en-US" sz="1600" dirty="0" smtClean="0">
                <a:solidFill>
                  <a:schemeClr val="bg1"/>
                </a:solidFill>
                <a:latin typeface="Abel" panose="020B0604020202020204" charset="0"/>
              </a:rPr>
              <a:t>application processes more </a:t>
            </a:r>
            <a:r>
              <a:rPr lang="en-US" sz="1600" dirty="0" smtClean="0">
                <a:solidFill>
                  <a:schemeClr val="bg1"/>
                </a:solidFill>
                <a:latin typeface="Abel" panose="020B0604020202020204" charset="0"/>
              </a:rPr>
              <a:t>efficient and streamlined, cutting processing costs.</a:t>
            </a:r>
            <a:endParaRPr lang="en-US" sz="1600" dirty="0">
              <a:solidFill>
                <a:schemeClr val="bg1"/>
              </a:solidFill>
              <a:latin typeface="Abel" panose="020B0604020202020204" charset="0"/>
            </a:endParaRPr>
          </a:p>
          <a:p>
            <a:pPr marL="457200" lvl="1"/>
            <a:endParaRPr lang="en-CA" sz="1600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grpSp>
        <p:nvGrpSpPr>
          <p:cNvPr id="24" name="Google Shape;6753;p71"/>
          <p:cNvGrpSpPr/>
          <p:nvPr/>
        </p:nvGrpSpPr>
        <p:grpSpPr>
          <a:xfrm>
            <a:off x="2891553" y="1144501"/>
            <a:ext cx="353802" cy="348926"/>
            <a:chOff x="2034675" y="3617925"/>
            <a:chExt cx="299325" cy="295200"/>
          </a:xfrm>
          <a:solidFill>
            <a:schemeClr val="bg2">
              <a:lumMod val="25000"/>
              <a:lumOff val="75000"/>
            </a:schemeClr>
          </a:solidFill>
        </p:grpSpPr>
        <p:sp>
          <p:nvSpPr>
            <p:cNvPr id="25" name="Google Shape;6754;p71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755;p71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756;p71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757;p71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758;p71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639;p71"/>
          <p:cNvGrpSpPr/>
          <p:nvPr/>
        </p:nvGrpSpPr>
        <p:grpSpPr>
          <a:xfrm>
            <a:off x="3956418" y="2482956"/>
            <a:ext cx="351941" cy="351675"/>
            <a:chOff x="1310075" y="3980250"/>
            <a:chExt cx="297750" cy="297525"/>
          </a:xfrm>
          <a:solidFill>
            <a:schemeClr val="bg2">
              <a:lumMod val="25000"/>
              <a:lumOff val="75000"/>
            </a:schemeClr>
          </a:solidFill>
        </p:grpSpPr>
        <p:sp>
          <p:nvSpPr>
            <p:cNvPr id="31" name="Google Shape;6640;p71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41;p71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42;p71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43;p71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6347;p71"/>
          <p:cNvGrpSpPr/>
          <p:nvPr/>
        </p:nvGrpSpPr>
        <p:grpSpPr>
          <a:xfrm>
            <a:off x="5993137" y="3713359"/>
            <a:ext cx="367261" cy="364686"/>
            <a:chOff x="-64781025" y="3361050"/>
            <a:chExt cx="317425" cy="315200"/>
          </a:xfrm>
          <a:solidFill>
            <a:schemeClr val="bg2">
              <a:lumMod val="25000"/>
              <a:lumOff val="75000"/>
            </a:schemeClr>
          </a:solidFill>
        </p:grpSpPr>
        <p:sp>
          <p:nvSpPr>
            <p:cNvPr id="49" name="Google Shape;6348;p71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349;p71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50;p71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51;p71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716;p48"/>
          <p:cNvSpPr/>
          <p:nvPr/>
        </p:nvSpPr>
        <p:spPr>
          <a:xfrm>
            <a:off x="12299" y="1008068"/>
            <a:ext cx="5285592" cy="144668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16" grpId="0" animBg="1"/>
      <p:bldP spid="718" grpId="0" animBg="1"/>
      <p:bldP spid="722" grpId="0"/>
      <p:bldP spid="723" grpId="0"/>
      <p:bldP spid="21" grpId="0" animBg="1"/>
      <p:bldP spid="22" grpId="0"/>
      <p:bldP spid="23" grpId="0"/>
    </p:bldLst>
  </p:timing>
</p:sld>
</file>

<file path=ppt/theme/theme1.xml><?xml version="1.0" encoding="utf-8"?>
<a:theme xmlns:a="http://schemas.openxmlformats.org/drawingml/2006/main" name="Electric Car Project Proposal by Slidesgo">
  <a:themeElements>
    <a:clrScheme name="Simple Light">
      <a:dk1>
        <a:srgbClr val="030325"/>
      </a:dk1>
      <a:lt1>
        <a:srgbClr val="FFFFFF"/>
      </a:lt1>
      <a:dk2>
        <a:srgbClr val="1B0B52"/>
      </a:dk2>
      <a:lt2>
        <a:srgbClr val="FFFFFF"/>
      </a:lt2>
      <a:accent1>
        <a:srgbClr val="FF296D"/>
      </a:accent1>
      <a:accent2>
        <a:srgbClr val="05D8E7"/>
      </a:accent2>
      <a:accent3>
        <a:srgbClr val="FF296D"/>
      </a:accent3>
      <a:accent4>
        <a:srgbClr val="05D8E7"/>
      </a:accent4>
      <a:accent5>
        <a:srgbClr val="FF296D"/>
      </a:accent5>
      <a:accent6>
        <a:srgbClr val="05D8E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527</Words>
  <Application>Microsoft Office PowerPoint</Application>
  <PresentationFormat>On-screen Show (16:9)</PresentationFormat>
  <Paragraphs>134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Share Tech</vt:lpstr>
      <vt:lpstr>Abel</vt:lpstr>
      <vt:lpstr>Calibri</vt:lpstr>
      <vt:lpstr>Arial</vt:lpstr>
      <vt:lpstr>Electric Car Project Proposal by Slidesgo</vt:lpstr>
      <vt:lpstr>Loan Default Prediction</vt:lpstr>
      <vt:lpstr>Motivation</vt:lpstr>
      <vt:lpstr>Motivation</vt:lpstr>
      <vt:lpstr>Dataset Contents</vt:lpstr>
      <vt:lpstr>Analysis</vt:lpstr>
      <vt:lpstr>Analysis</vt:lpstr>
      <vt:lpstr>Pipeline: Model Overview</vt:lpstr>
      <vt:lpstr>Motivation</vt:lpstr>
      <vt:lpstr>Conclusions &amp; Future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Car Project Proposal</dc:title>
  <dc:creator>SCooper Desktop G5</dc:creator>
  <cp:lastModifiedBy>SCooper Desktop G5</cp:lastModifiedBy>
  <cp:revision>31</cp:revision>
  <dcterms:modified xsi:type="dcterms:W3CDTF">2021-08-29T18:11:20Z</dcterms:modified>
</cp:coreProperties>
</file>